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7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28C3F1-B559-4BEE-B8C8-218621B45768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SG"/>
        </a:p>
      </dgm:t>
    </dgm:pt>
    <dgm:pt modelId="{C240B8C1-BF51-4264-8B54-E4CBDF86CA27}">
      <dgm:prSet phldrT="[Text]" custT="1"/>
      <dgm:spPr/>
      <dgm:t>
        <a:bodyPr/>
        <a:lstStyle/>
        <a:p>
          <a:endParaRPr lang="en-US" sz="3200" b="1" u="sng" dirty="0" smtClean="0"/>
        </a:p>
        <a:p>
          <a:endParaRPr lang="en-US" sz="4400" b="1" u="none" dirty="0" smtClean="0"/>
        </a:p>
        <a:p>
          <a:r>
            <a:rPr lang="en-US" sz="4400" b="1" u="none" dirty="0" smtClean="0"/>
            <a:t>Detox and Fasting</a:t>
          </a:r>
        </a:p>
        <a:p>
          <a:endParaRPr lang="en-US" sz="2800" b="1" dirty="0" smtClean="0"/>
        </a:p>
        <a:p>
          <a:endParaRPr lang="en-SG" sz="2800" dirty="0"/>
        </a:p>
      </dgm:t>
    </dgm:pt>
    <dgm:pt modelId="{7231961D-5AFE-41BC-B2CD-6CF9EA6638D5}" type="parTrans" cxnId="{0D3C458E-4B0F-49B6-8748-FBEC17B7BBB0}">
      <dgm:prSet/>
      <dgm:spPr/>
      <dgm:t>
        <a:bodyPr/>
        <a:lstStyle/>
        <a:p>
          <a:endParaRPr lang="en-SG"/>
        </a:p>
      </dgm:t>
    </dgm:pt>
    <dgm:pt modelId="{DE472164-300A-4C7C-A2E6-281A9A7F3D52}" type="sibTrans" cxnId="{0D3C458E-4B0F-49B6-8748-FBEC17B7BBB0}">
      <dgm:prSet/>
      <dgm:spPr/>
      <dgm:t>
        <a:bodyPr/>
        <a:lstStyle/>
        <a:p>
          <a:endParaRPr lang="en-SG"/>
        </a:p>
      </dgm:t>
    </dgm:pt>
    <dgm:pt modelId="{9429A368-7C73-4D3D-A46D-D5E30C822130}">
      <dgm:prSet phldrT="[Text]" custT="1"/>
      <dgm:spPr/>
      <dgm:t>
        <a:bodyPr/>
        <a:lstStyle/>
        <a:p>
          <a:endParaRPr lang="en-US" sz="4400" b="1" u="none" dirty="0" smtClean="0"/>
        </a:p>
        <a:p>
          <a:r>
            <a:rPr lang="en-US" sz="4400" b="1" u="none" dirty="0" smtClean="0"/>
            <a:t>Skin Appearance</a:t>
          </a:r>
          <a:endParaRPr lang="en-US" sz="4400" u="none" dirty="0" smtClean="0"/>
        </a:p>
        <a:p>
          <a:endParaRPr lang="en-SG" sz="2400" b="1" i="1" u="sng" dirty="0"/>
        </a:p>
      </dgm:t>
    </dgm:pt>
    <dgm:pt modelId="{CB963B14-62A7-468D-9E7D-ACA449358E21}" type="parTrans" cxnId="{B37F1CE1-14CC-4EDF-9B2F-8C9B033A3F20}">
      <dgm:prSet/>
      <dgm:spPr/>
      <dgm:t>
        <a:bodyPr/>
        <a:lstStyle/>
        <a:p>
          <a:endParaRPr lang="en-SG"/>
        </a:p>
      </dgm:t>
    </dgm:pt>
    <dgm:pt modelId="{668324B5-D244-4D77-B4F2-6AA371EB4907}" type="sibTrans" cxnId="{B37F1CE1-14CC-4EDF-9B2F-8C9B033A3F20}">
      <dgm:prSet/>
      <dgm:spPr/>
      <dgm:t>
        <a:bodyPr/>
        <a:lstStyle/>
        <a:p>
          <a:endParaRPr lang="en-SG"/>
        </a:p>
      </dgm:t>
    </dgm:pt>
    <dgm:pt modelId="{13BA4DCC-5B5F-431D-9B60-035545A34780}">
      <dgm:prSet phldrT="[Text]" custT="1"/>
      <dgm:spPr/>
      <dgm:t>
        <a:bodyPr/>
        <a:lstStyle/>
        <a:p>
          <a:endParaRPr lang="en-US" sz="3200" b="1" dirty="0" smtClean="0"/>
        </a:p>
        <a:p>
          <a:endParaRPr lang="en-US" sz="4400" b="1" i="0" u="none" dirty="0" smtClean="0"/>
        </a:p>
        <a:p>
          <a:r>
            <a:rPr lang="en-US" sz="4400" b="1" i="0" u="none" dirty="0" smtClean="0"/>
            <a:t>Insect bites</a:t>
          </a:r>
        </a:p>
        <a:p>
          <a:endParaRPr lang="en-US" sz="3200" b="1" i="1" u="sng" dirty="0" smtClean="0"/>
        </a:p>
        <a:p>
          <a:endParaRPr lang="en-SG" sz="2400" dirty="0"/>
        </a:p>
      </dgm:t>
    </dgm:pt>
    <dgm:pt modelId="{DA544979-4377-402F-878A-C054DC17B179}" type="parTrans" cxnId="{8EB2B8B4-E1C1-426B-B48E-68828D8B8A7B}">
      <dgm:prSet/>
      <dgm:spPr/>
      <dgm:t>
        <a:bodyPr/>
        <a:lstStyle/>
        <a:p>
          <a:endParaRPr lang="en-SG"/>
        </a:p>
      </dgm:t>
    </dgm:pt>
    <dgm:pt modelId="{90BBB854-4283-49E9-AC8F-4E6BC1D76B3F}" type="sibTrans" cxnId="{8EB2B8B4-E1C1-426B-B48E-68828D8B8A7B}">
      <dgm:prSet/>
      <dgm:spPr/>
      <dgm:t>
        <a:bodyPr/>
        <a:lstStyle/>
        <a:p>
          <a:endParaRPr lang="en-SG"/>
        </a:p>
      </dgm:t>
    </dgm:pt>
    <dgm:pt modelId="{931A7E3C-5B51-4F12-9AF3-50A4E18A238A}" type="pres">
      <dgm:prSet presAssocID="{FE28C3F1-B559-4BEE-B8C8-218621B4576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279C341C-75D2-43EC-8ADB-A6E2261CF7EA}" type="pres">
      <dgm:prSet presAssocID="{C240B8C1-BF51-4264-8B54-E4CBDF86CA27}" presName="node" presStyleLbl="node1" presStyleIdx="0" presStyleCnt="3" custScaleX="111647" custScaleY="70687" custLinFactNeighborX="1748" custLinFactNeighborY="-67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5334967C-BBD8-4941-9924-95A3568A77FF}" type="pres">
      <dgm:prSet presAssocID="{DE472164-300A-4C7C-A2E6-281A9A7F3D52}" presName="sibTrans" presStyleCnt="0"/>
      <dgm:spPr/>
    </dgm:pt>
    <dgm:pt modelId="{96BE2148-A54A-449A-8186-7577DCEDCD61}" type="pres">
      <dgm:prSet presAssocID="{9429A368-7C73-4D3D-A46D-D5E30C822130}" presName="node" presStyleLbl="node1" presStyleIdx="1" presStyleCnt="3" custScaleX="110845" custScaleY="73927" custLinFactNeighborX="-1748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598625E-1FCD-417B-949A-4FA1DE6E7BD2}" type="pres">
      <dgm:prSet presAssocID="{668324B5-D244-4D77-B4F2-6AA371EB4907}" presName="sibTrans" presStyleCnt="0"/>
      <dgm:spPr/>
    </dgm:pt>
    <dgm:pt modelId="{84CA2D3F-A103-446F-A0AB-42CF34D1F9B9}" type="pres">
      <dgm:prSet presAssocID="{13BA4DCC-5B5F-431D-9B60-035545A34780}" presName="node" presStyleLbl="node1" presStyleIdx="2" presStyleCnt="3" custScaleX="164813" custScaleY="50983" custLinFactNeighborY="-7280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C663D453-1383-4726-B41B-6BACCBC61DA1}" type="presOf" srcId="{9429A368-7C73-4D3D-A46D-D5E30C822130}" destId="{96BE2148-A54A-449A-8186-7577DCEDCD61}" srcOrd="0" destOrd="0" presId="urn:microsoft.com/office/officeart/2005/8/layout/default"/>
    <dgm:cxn modelId="{B4BF5903-E7C6-40E7-9BE1-587B2D419A3E}" type="presOf" srcId="{13BA4DCC-5B5F-431D-9B60-035545A34780}" destId="{84CA2D3F-A103-446F-A0AB-42CF34D1F9B9}" srcOrd="0" destOrd="0" presId="urn:microsoft.com/office/officeart/2005/8/layout/default"/>
    <dgm:cxn modelId="{0D3C458E-4B0F-49B6-8748-FBEC17B7BBB0}" srcId="{FE28C3F1-B559-4BEE-B8C8-218621B45768}" destId="{C240B8C1-BF51-4264-8B54-E4CBDF86CA27}" srcOrd="0" destOrd="0" parTransId="{7231961D-5AFE-41BC-B2CD-6CF9EA6638D5}" sibTransId="{DE472164-300A-4C7C-A2E6-281A9A7F3D52}"/>
    <dgm:cxn modelId="{15EF3856-71CE-4F7D-8744-99ED759C02B2}" type="presOf" srcId="{FE28C3F1-B559-4BEE-B8C8-218621B45768}" destId="{931A7E3C-5B51-4F12-9AF3-50A4E18A238A}" srcOrd="0" destOrd="0" presId="urn:microsoft.com/office/officeart/2005/8/layout/default"/>
    <dgm:cxn modelId="{8EB2B8B4-E1C1-426B-B48E-68828D8B8A7B}" srcId="{FE28C3F1-B559-4BEE-B8C8-218621B45768}" destId="{13BA4DCC-5B5F-431D-9B60-035545A34780}" srcOrd="2" destOrd="0" parTransId="{DA544979-4377-402F-878A-C054DC17B179}" sibTransId="{90BBB854-4283-49E9-AC8F-4E6BC1D76B3F}"/>
    <dgm:cxn modelId="{39EE704E-F4A7-4CA0-9C9D-621003B12F2B}" type="presOf" srcId="{C240B8C1-BF51-4264-8B54-E4CBDF86CA27}" destId="{279C341C-75D2-43EC-8ADB-A6E2261CF7EA}" srcOrd="0" destOrd="0" presId="urn:microsoft.com/office/officeart/2005/8/layout/default"/>
    <dgm:cxn modelId="{B37F1CE1-14CC-4EDF-9B2F-8C9B033A3F20}" srcId="{FE28C3F1-B559-4BEE-B8C8-218621B45768}" destId="{9429A368-7C73-4D3D-A46D-D5E30C822130}" srcOrd="1" destOrd="0" parTransId="{CB963B14-62A7-468D-9E7D-ACA449358E21}" sibTransId="{668324B5-D244-4D77-B4F2-6AA371EB4907}"/>
    <dgm:cxn modelId="{684CE2F5-C2CA-46EF-B663-B00F40261698}" type="presParOf" srcId="{931A7E3C-5B51-4F12-9AF3-50A4E18A238A}" destId="{279C341C-75D2-43EC-8ADB-A6E2261CF7EA}" srcOrd="0" destOrd="0" presId="urn:microsoft.com/office/officeart/2005/8/layout/default"/>
    <dgm:cxn modelId="{6D877E20-33FD-459E-B100-48B16C9EA2F7}" type="presParOf" srcId="{931A7E3C-5B51-4F12-9AF3-50A4E18A238A}" destId="{5334967C-BBD8-4941-9924-95A3568A77FF}" srcOrd="1" destOrd="0" presId="urn:microsoft.com/office/officeart/2005/8/layout/default"/>
    <dgm:cxn modelId="{4582FC32-B1B6-426B-B7FA-84B1C454A77A}" type="presParOf" srcId="{931A7E3C-5B51-4F12-9AF3-50A4E18A238A}" destId="{96BE2148-A54A-449A-8186-7577DCEDCD61}" srcOrd="2" destOrd="0" presId="urn:microsoft.com/office/officeart/2005/8/layout/default"/>
    <dgm:cxn modelId="{60FB794B-286C-41E2-B5BF-AB123C27780A}" type="presParOf" srcId="{931A7E3C-5B51-4F12-9AF3-50A4E18A238A}" destId="{2598625E-1FCD-417B-949A-4FA1DE6E7BD2}" srcOrd="3" destOrd="0" presId="urn:microsoft.com/office/officeart/2005/8/layout/default"/>
    <dgm:cxn modelId="{F165703A-2D76-4D14-9389-5D95EFDA4729}" type="presParOf" srcId="{931A7E3C-5B51-4F12-9AF3-50A4E18A238A}" destId="{84CA2D3F-A103-446F-A0AB-42CF34D1F9B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28C3F1-B559-4BEE-B8C8-218621B45768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SG"/>
        </a:p>
      </dgm:t>
    </dgm:pt>
    <dgm:pt modelId="{9429A368-7C73-4D3D-A46D-D5E30C822130}">
      <dgm:prSet phldrT="[Text]" custT="1"/>
      <dgm:spPr/>
      <dgm:t>
        <a:bodyPr/>
        <a:lstStyle/>
        <a:p>
          <a:endParaRPr lang="en-US" sz="3200" b="1" u="none" dirty="0" smtClean="0"/>
        </a:p>
        <a:p>
          <a:r>
            <a:rPr lang="en-US" sz="3200" b="1" u="none" dirty="0" smtClean="0"/>
            <a:t>Natural Food Preservative</a:t>
          </a:r>
        </a:p>
        <a:p>
          <a:endParaRPr lang="en-US" sz="2400" b="1" i="1" u="sng" dirty="0" smtClean="0"/>
        </a:p>
        <a:p>
          <a:endParaRPr lang="en-SG" sz="2400" b="1" i="1" u="sng" dirty="0"/>
        </a:p>
      </dgm:t>
    </dgm:pt>
    <dgm:pt modelId="{CB963B14-62A7-468D-9E7D-ACA449358E21}" type="parTrans" cxnId="{B37F1CE1-14CC-4EDF-9B2F-8C9B033A3F20}">
      <dgm:prSet/>
      <dgm:spPr/>
      <dgm:t>
        <a:bodyPr/>
        <a:lstStyle/>
        <a:p>
          <a:endParaRPr lang="en-SG"/>
        </a:p>
      </dgm:t>
    </dgm:pt>
    <dgm:pt modelId="{668324B5-D244-4D77-B4F2-6AA371EB4907}" type="sibTrans" cxnId="{B37F1CE1-14CC-4EDF-9B2F-8C9B033A3F20}">
      <dgm:prSet/>
      <dgm:spPr/>
      <dgm:t>
        <a:bodyPr/>
        <a:lstStyle/>
        <a:p>
          <a:endParaRPr lang="en-SG"/>
        </a:p>
      </dgm:t>
    </dgm:pt>
    <dgm:pt modelId="{D627EE69-CC0F-48DD-935F-3CBA9EE2C510}">
      <dgm:prSet phldrT="[Text]" custT="1"/>
      <dgm:spPr/>
      <dgm:t>
        <a:bodyPr/>
        <a:lstStyle/>
        <a:p>
          <a:endParaRPr lang="en-US" sz="3200" b="1" u="none" dirty="0" smtClean="0"/>
        </a:p>
        <a:p>
          <a:r>
            <a:rPr lang="en-US" sz="3200" b="1" u="none" dirty="0" smtClean="0"/>
            <a:t>Anti-fungal properties</a:t>
          </a:r>
        </a:p>
        <a:p>
          <a:endParaRPr lang="en-US" sz="2400" b="0" dirty="0" smtClean="0"/>
        </a:p>
        <a:p>
          <a:endParaRPr lang="en-US" sz="2400" b="0" dirty="0" smtClean="0"/>
        </a:p>
      </dgm:t>
    </dgm:pt>
    <dgm:pt modelId="{28661919-F4DB-499B-BE44-89AA95338E44}" type="parTrans" cxnId="{58D8F190-0BAE-4087-A950-91C62E7CA16C}">
      <dgm:prSet/>
      <dgm:spPr/>
      <dgm:t>
        <a:bodyPr/>
        <a:lstStyle/>
        <a:p>
          <a:endParaRPr lang="en-SG"/>
        </a:p>
      </dgm:t>
    </dgm:pt>
    <dgm:pt modelId="{328849AB-955A-4330-BF5E-8728F8500008}" type="sibTrans" cxnId="{58D8F190-0BAE-4087-A950-91C62E7CA16C}">
      <dgm:prSet/>
      <dgm:spPr/>
      <dgm:t>
        <a:bodyPr/>
        <a:lstStyle/>
        <a:p>
          <a:endParaRPr lang="en-SG"/>
        </a:p>
      </dgm:t>
    </dgm:pt>
    <dgm:pt modelId="{931A7E3C-5B51-4F12-9AF3-50A4E18A238A}" type="pres">
      <dgm:prSet presAssocID="{FE28C3F1-B559-4BEE-B8C8-218621B4576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96BE2148-A54A-449A-8186-7577DCEDCD61}" type="pres">
      <dgm:prSet presAssocID="{9429A368-7C73-4D3D-A46D-D5E30C822130}" presName="node" presStyleLbl="node1" presStyleIdx="0" presStyleCnt="2" custScaleX="115525" custScaleY="7962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598625E-1FCD-417B-949A-4FA1DE6E7BD2}" type="pres">
      <dgm:prSet presAssocID="{668324B5-D244-4D77-B4F2-6AA371EB4907}" presName="sibTrans" presStyleCnt="0"/>
      <dgm:spPr/>
    </dgm:pt>
    <dgm:pt modelId="{2815D5C7-9281-4D3E-94E0-AC09C475CF0D}" type="pres">
      <dgm:prSet presAssocID="{D627EE69-CC0F-48DD-935F-3CBA9EE2C510}" presName="node" presStyleLbl="node1" presStyleIdx="1" presStyleCnt="2" custScaleX="125837" custScaleY="86498" custLinFactNeighborX="39018" custLinFactNeighborY="-135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B37F1CE1-14CC-4EDF-9B2F-8C9B033A3F20}" srcId="{FE28C3F1-B559-4BEE-B8C8-218621B45768}" destId="{9429A368-7C73-4D3D-A46D-D5E30C822130}" srcOrd="0" destOrd="0" parTransId="{CB963B14-62A7-468D-9E7D-ACA449358E21}" sibTransId="{668324B5-D244-4D77-B4F2-6AA371EB4907}"/>
    <dgm:cxn modelId="{C15DB1CA-EB38-4EF0-9738-35318C157221}" type="presOf" srcId="{FE28C3F1-B559-4BEE-B8C8-218621B45768}" destId="{931A7E3C-5B51-4F12-9AF3-50A4E18A238A}" srcOrd="0" destOrd="0" presId="urn:microsoft.com/office/officeart/2005/8/layout/default"/>
    <dgm:cxn modelId="{7D7840DE-C629-40E0-A2F7-70CE3A1A1475}" type="presOf" srcId="{9429A368-7C73-4D3D-A46D-D5E30C822130}" destId="{96BE2148-A54A-449A-8186-7577DCEDCD61}" srcOrd="0" destOrd="0" presId="urn:microsoft.com/office/officeart/2005/8/layout/default"/>
    <dgm:cxn modelId="{58D8F190-0BAE-4087-A950-91C62E7CA16C}" srcId="{FE28C3F1-B559-4BEE-B8C8-218621B45768}" destId="{D627EE69-CC0F-48DD-935F-3CBA9EE2C510}" srcOrd="1" destOrd="0" parTransId="{28661919-F4DB-499B-BE44-89AA95338E44}" sibTransId="{328849AB-955A-4330-BF5E-8728F8500008}"/>
    <dgm:cxn modelId="{3FFD1CBA-F2E6-4628-BEAD-5258D6F35C9B}" type="presOf" srcId="{D627EE69-CC0F-48DD-935F-3CBA9EE2C510}" destId="{2815D5C7-9281-4D3E-94E0-AC09C475CF0D}" srcOrd="0" destOrd="0" presId="urn:microsoft.com/office/officeart/2005/8/layout/default"/>
    <dgm:cxn modelId="{09EA4B62-B0B0-4A3D-8F8E-DB755005581C}" type="presParOf" srcId="{931A7E3C-5B51-4F12-9AF3-50A4E18A238A}" destId="{96BE2148-A54A-449A-8186-7577DCEDCD61}" srcOrd="0" destOrd="0" presId="urn:microsoft.com/office/officeart/2005/8/layout/default"/>
    <dgm:cxn modelId="{12ABEAA3-F1EB-492D-9D22-5DC83CCB60C8}" type="presParOf" srcId="{931A7E3C-5B51-4F12-9AF3-50A4E18A238A}" destId="{2598625E-1FCD-417B-949A-4FA1DE6E7BD2}" srcOrd="1" destOrd="0" presId="urn:microsoft.com/office/officeart/2005/8/layout/default"/>
    <dgm:cxn modelId="{1A90C6E7-0AE3-4DF0-BF60-0958323AEBF6}" type="presParOf" srcId="{931A7E3C-5B51-4F12-9AF3-50A4E18A238A}" destId="{2815D5C7-9281-4D3E-94E0-AC09C475CF0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28C3F1-B559-4BEE-B8C8-218621B45768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SG"/>
        </a:p>
      </dgm:t>
    </dgm:pt>
    <dgm:pt modelId="{9429A368-7C73-4D3D-A46D-D5E30C822130}">
      <dgm:prSet phldrT="[Text]" custT="1"/>
      <dgm:spPr/>
      <dgm:t>
        <a:bodyPr/>
        <a:lstStyle/>
        <a:p>
          <a:endParaRPr lang="en-US" sz="3200" b="1" u="sng" dirty="0" smtClean="0"/>
        </a:p>
        <a:p>
          <a:r>
            <a:rPr lang="en-US" sz="3200" b="1" u="sng" dirty="0" smtClean="0"/>
            <a:t> </a:t>
          </a:r>
          <a:r>
            <a:rPr lang="en-US" sz="3200" b="1" u="none" dirty="0" smtClean="0"/>
            <a:t>Digestive Health </a:t>
          </a:r>
        </a:p>
        <a:p>
          <a:r>
            <a:rPr lang="en-US" sz="3200" b="1" i="1" u="none" dirty="0" smtClean="0"/>
            <a:t>*Food poisoning*</a:t>
          </a:r>
        </a:p>
        <a:p>
          <a:endParaRPr lang="en-US" sz="2200" b="1" i="1" u="sng" dirty="0" smtClean="0"/>
        </a:p>
        <a:p>
          <a:endParaRPr lang="en-SG" sz="2200" dirty="0"/>
        </a:p>
      </dgm:t>
    </dgm:pt>
    <dgm:pt modelId="{CB963B14-62A7-468D-9E7D-ACA449358E21}" type="parTrans" cxnId="{B37F1CE1-14CC-4EDF-9B2F-8C9B033A3F20}">
      <dgm:prSet/>
      <dgm:spPr/>
      <dgm:t>
        <a:bodyPr/>
        <a:lstStyle/>
        <a:p>
          <a:endParaRPr lang="en-SG"/>
        </a:p>
      </dgm:t>
    </dgm:pt>
    <dgm:pt modelId="{668324B5-D244-4D77-B4F2-6AA371EB4907}" type="sibTrans" cxnId="{B37F1CE1-14CC-4EDF-9B2F-8C9B033A3F20}">
      <dgm:prSet/>
      <dgm:spPr/>
      <dgm:t>
        <a:bodyPr/>
        <a:lstStyle/>
        <a:p>
          <a:endParaRPr lang="en-SG"/>
        </a:p>
      </dgm:t>
    </dgm:pt>
    <dgm:pt modelId="{13BA4DCC-5B5F-431D-9B60-035545A34780}">
      <dgm:prSet phldrT="[Text]" custT="1"/>
      <dgm:spPr/>
      <dgm:t>
        <a:bodyPr/>
        <a:lstStyle/>
        <a:p>
          <a:endParaRPr lang="en-US" sz="3200" b="1" u="none" dirty="0" smtClean="0"/>
        </a:p>
        <a:p>
          <a:r>
            <a:rPr lang="en-US" sz="3200" b="1" u="none" dirty="0" smtClean="0"/>
            <a:t>Helps eye conditions</a:t>
          </a:r>
        </a:p>
        <a:p>
          <a:r>
            <a:rPr lang="en-US" sz="3200" b="1" u="none" dirty="0" smtClean="0"/>
            <a:t> </a:t>
          </a:r>
          <a:r>
            <a:rPr lang="en-US" sz="2800" b="0" u="none" dirty="0" smtClean="0"/>
            <a:t>*</a:t>
          </a:r>
          <a:r>
            <a:rPr lang="en-US" sz="3200" b="1" u="none" dirty="0" smtClean="0"/>
            <a:t>conjunctivitis*</a:t>
          </a:r>
        </a:p>
        <a:p>
          <a:endParaRPr lang="en-US" sz="2800" b="0" dirty="0" smtClean="0"/>
        </a:p>
        <a:p>
          <a:endParaRPr lang="en-SG" sz="2800" b="0" dirty="0"/>
        </a:p>
      </dgm:t>
    </dgm:pt>
    <dgm:pt modelId="{DA544979-4377-402F-878A-C054DC17B179}" type="parTrans" cxnId="{8EB2B8B4-E1C1-426B-B48E-68828D8B8A7B}">
      <dgm:prSet/>
      <dgm:spPr/>
      <dgm:t>
        <a:bodyPr/>
        <a:lstStyle/>
        <a:p>
          <a:endParaRPr lang="en-SG"/>
        </a:p>
      </dgm:t>
    </dgm:pt>
    <dgm:pt modelId="{90BBB854-4283-49E9-AC8F-4E6BC1D76B3F}" type="sibTrans" cxnId="{8EB2B8B4-E1C1-426B-B48E-68828D8B8A7B}">
      <dgm:prSet/>
      <dgm:spPr/>
      <dgm:t>
        <a:bodyPr/>
        <a:lstStyle/>
        <a:p>
          <a:endParaRPr lang="en-SG"/>
        </a:p>
      </dgm:t>
    </dgm:pt>
    <dgm:pt modelId="{931A7E3C-5B51-4F12-9AF3-50A4E18A238A}" type="pres">
      <dgm:prSet presAssocID="{FE28C3F1-B559-4BEE-B8C8-218621B4576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96BE2148-A54A-449A-8186-7577DCEDCD61}" type="pres">
      <dgm:prSet presAssocID="{9429A368-7C73-4D3D-A46D-D5E30C822130}" presName="node" presStyleLbl="node1" presStyleIdx="0" presStyleCnt="2" custScaleX="129389" custScaleY="109220" custLinFactNeighborX="6012" custLinFactNeighborY="-16219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598625E-1FCD-417B-949A-4FA1DE6E7BD2}" type="pres">
      <dgm:prSet presAssocID="{668324B5-D244-4D77-B4F2-6AA371EB4907}" presName="sibTrans" presStyleCnt="0"/>
      <dgm:spPr/>
    </dgm:pt>
    <dgm:pt modelId="{84CA2D3F-A103-446F-A0AB-42CF34D1F9B9}" type="pres">
      <dgm:prSet presAssocID="{13BA4DCC-5B5F-431D-9B60-035545A34780}" presName="node" presStyleLbl="node1" presStyleIdx="1" presStyleCnt="2" custScaleX="127179" custScaleY="109079" custLinFactNeighborX="49" custLinFactNeighborY="-18445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8EB2B8B4-E1C1-426B-B48E-68828D8B8A7B}" srcId="{FE28C3F1-B559-4BEE-B8C8-218621B45768}" destId="{13BA4DCC-5B5F-431D-9B60-035545A34780}" srcOrd="1" destOrd="0" parTransId="{DA544979-4377-402F-878A-C054DC17B179}" sibTransId="{90BBB854-4283-49E9-AC8F-4E6BC1D76B3F}"/>
    <dgm:cxn modelId="{84A0A5E8-FA8F-4EB8-894E-C99126E50222}" type="presOf" srcId="{9429A368-7C73-4D3D-A46D-D5E30C822130}" destId="{96BE2148-A54A-449A-8186-7577DCEDCD61}" srcOrd="0" destOrd="0" presId="urn:microsoft.com/office/officeart/2005/8/layout/default"/>
    <dgm:cxn modelId="{B37F1CE1-14CC-4EDF-9B2F-8C9B033A3F20}" srcId="{FE28C3F1-B559-4BEE-B8C8-218621B45768}" destId="{9429A368-7C73-4D3D-A46D-D5E30C822130}" srcOrd="0" destOrd="0" parTransId="{CB963B14-62A7-468D-9E7D-ACA449358E21}" sibTransId="{668324B5-D244-4D77-B4F2-6AA371EB4907}"/>
    <dgm:cxn modelId="{C561EE3A-975F-4211-A66F-936EF7682ECB}" type="presOf" srcId="{FE28C3F1-B559-4BEE-B8C8-218621B45768}" destId="{931A7E3C-5B51-4F12-9AF3-50A4E18A238A}" srcOrd="0" destOrd="0" presId="urn:microsoft.com/office/officeart/2005/8/layout/default"/>
    <dgm:cxn modelId="{B0B0670B-5FB2-42ED-9831-1102297640DE}" type="presOf" srcId="{13BA4DCC-5B5F-431D-9B60-035545A34780}" destId="{84CA2D3F-A103-446F-A0AB-42CF34D1F9B9}" srcOrd="0" destOrd="0" presId="urn:microsoft.com/office/officeart/2005/8/layout/default"/>
    <dgm:cxn modelId="{4CFD2D4B-7BFA-4B3F-9FEE-F8ADF653FB12}" type="presParOf" srcId="{931A7E3C-5B51-4F12-9AF3-50A4E18A238A}" destId="{96BE2148-A54A-449A-8186-7577DCEDCD61}" srcOrd="0" destOrd="0" presId="urn:microsoft.com/office/officeart/2005/8/layout/default"/>
    <dgm:cxn modelId="{E13C8D88-A476-466E-A8C7-4646F6F6899F}" type="presParOf" srcId="{931A7E3C-5B51-4F12-9AF3-50A4E18A238A}" destId="{2598625E-1FCD-417B-949A-4FA1DE6E7BD2}" srcOrd="1" destOrd="0" presId="urn:microsoft.com/office/officeart/2005/8/layout/default"/>
    <dgm:cxn modelId="{8972AD17-FD6D-44A2-AE8C-977C5629755E}" type="presParOf" srcId="{931A7E3C-5B51-4F12-9AF3-50A4E18A238A}" destId="{84CA2D3F-A103-446F-A0AB-42CF34D1F9B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D4A4D-4917-4B67-A5BA-3A060F84D2E5}" type="datetimeFigureOut">
              <a:rPr lang="en-SG" smtClean="0"/>
              <a:t>24/4/2017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E6F56-1454-4D26-934E-02FB77611EA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0993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24AFA-BCCE-44CE-B1EE-DCE33077B265}" type="slidenum">
              <a:rPr lang="en-SG" smtClean="0">
                <a:solidFill>
                  <a:prstClr val="black"/>
                </a:solidFill>
              </a:rPr>
              <a:pPr/>
              <a:t>17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477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24AFA-BCCE-44CE-B1EE-DCE33077B265}" type="slidenum">
              <a:rPr lang="en-SG" smtClean="0">
                <a:solidFill>
                  <a:prstClr val="black"/>
                </a:solidFill>
              </a:rPr>
              <a:pPr/>
              <a:t>18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40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Used for Detox and Fasting</a:t>
            </a:r>
          </a:p>
          <a:p>
            <a:endParaRPr lang="en-US" b="1" dirty="0"/>
          </a:p>
          <a:p>
            <a:r>
              <a:rPr lang="en-US" b="1" dirty="0"/>
              <a:t>Helps in all Skin Conditions</a:t>
            </a:r>
            <a:r>
              <a:rPr lang="en-US" dirty="0"/>
              <a:t> – gums, jellyfish bites, burns, cuts, bruises, ulcers, boils, sore throats, mouth ulcers, eczema, pimples, radiation burns</a:t>
            </a:r>
          </a:p>
          <a:p>
            <a:r>
              <a:rPr lang="en-US" dirty="0"/>
              <a:t>* Spider and insect bites</a:t>
            </a:r>
          </a:p>
          <a:p>
            <a:endParaRPr lang="en-US" dirty="0"/>
          </a:p>
          <a:p>
            <a:r>
              <a:rPr lang="en-US" b="1" dirty="0"/>
              <a:t>Improves Skin Appearance – </a:t>
            </a:r>
            <a:r>
              <a:rPr lang="en-US" dirty="0"/>
              <a:t>used for many skin care products and lotions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24AFA-BCCE-44CE-B1EE-DCE33077B265}" type="slidenum">
              <a:rPr lang="en-SG" smtClean="0">
                <a:solidFill>
                  <a:prstClr val="black"/>
                </a:solidFill>
              </a:rPr>
              <a:pPr/>
              <a:t>19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28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Aids in maintenance of normal blood sugar levels </a:t>
            </a:r>
          </a:p>
          <a:p>
            <a:endParaRPr lang="en-US" b="1" dirty="0"/>
          </a:p>
          <a:p>
            <a:r>
              <a:rPr lang="en-US" dirty="0"/>
              <a:t>Acts as </a:t>
            </a:r>
            <a:r>
              <a:rPr lang="en-US" b="1" dirty="0"/>
              <a:t>Natural Food Preservative</a:t>
            </a:r>
          </a:p>
          <a:p>
            <a:endParaRPr lang="en-US" b="1" dirty="0"/>
          </a:p>
          <a:p>
            <a:r>
              <a:rPr lang="en-US" b="1" dirty="0"/>
              <a:t>Enhances Vitamin Bioavailability</a:t>
            </a:r>
          </a:p>
          <a:p>
            <a:endParaRPr lang="en-US" b="1" dirty="0"/>
          </a:p>
          <a:p>
            <a:r>
              <a:rPr lang="en-US" b="1" dirty="0"/>
              <a:t>Lowers High Cholesterol</a:t>
            </a:r>
            <a:r>
              <a:rPr lang="en-US" dirty="0"/>
              <a:t> and Triglycerides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US" dirty="0"/>
              <a:t>Has anti-inflammatory and anti-fungal properties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24AFA-BCCE-44CE-B1EE-DCE33077B265}" type="slidenum">
              <a:rPr lang="en-SG" smtClean="0">
                <a:solidFill>
                  <a:prstClr val="black"/>
                </a:solidFill>
              </a:rPr>
              <a:pPr/>
              <a:t>20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09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Halts </a:t>
            </a:r>
            <a:r>
              <a:rPr lang="en-US" b="1" dirty="0"/>
              <a:t>Inflammation of Joints</a:t>
            </a:r>
            <a:r>
              <a:rPr lang="en-US" dirty="0"/>
              <a:t> – arthritis pain</a:t>
            </a:r>
          </a:p>
          <a:p>
            <a:endParaRPr lang="en-US" dirty="0"/>
          </a:p>
          <a:p>
            <a:r>
              <a:rPr lang="en-US" b="1" dirty="0"/>
              <a:t>Promotes Digestive Health</a:t>
            </a:r>
            <a:r>
              <a:rPr lang="en-US" dirty="0"/>
              <a:t> – acid reflux, constipation, diarrhea, IBS, Crohn’s Disease</a:t>
            </a:r>
          </a:p>
          <a:p>
            <a:pPr marL="174913" indent="-174913">
              <a:buFont typeface="Arial" panose="020B0604020202020204" pitchFamily="34" charset="0"/>
              <a:buChar char="•"/>
            </a:pPr>
            <a:r>
              <a:rPr lang="en-US" dirty="0"/>
              <a:t>Food poisoning</a:t>
            </a:r>
          </a:p>
          <a:p>
            <a:pPr marL="174913" indent="-174913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smtClean="0"/>
              <a:t>Helps with eye conditions – itchiness, cornea tumor, conjunctivitis</a:t>
            </a:r>
          </a:p>
          <a:p>
            <a:endParaRPr lang="en-US" b="1" dirty="0" smtClean="0"/>
          </a:p>
          <a:p>
            <a:r>
              <a:rPr lang="en-US" dirty="0" smtClean="0"/>
              <a:t>Functions as </a:t>
            </a:r>
            <a:r>
              <a:rPr lang="en-US" b="1" dirty="0" smtClean="0"/>
              <a:t>nature’s own “sports drink”</a:t>
            </a:r>
            <a:r>
              <a:rPr lang="en-US" dirty="0" smtClean="0"/>
              <a:t> for electrolyte balance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24AFA-BCCE-44CE-B1EE-DCE33077B265}" type="slidenum">
              <a:rPr lang="en-SG" smtClean="0">
                <a:solidFill>
                  <a:prstClr val="black"/>
                </a:solidFill>
              </a:rPr>
              <a:pPr/>
              <a:t>21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317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24AFA-BCCE-44CE-B1EE-DCE33077B265}" type="slidenum">
              <a:rPr lang="en-SG" smtClean="0">
                <a:solidFill>
                  <a:prstClr val="black"/>
                </a:solidFill>
              </a:rPr>
              <a:pPr/>
              <a:t>23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36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625E4-2965-4F3D-A8D6-951005135838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34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0A9E-DC48-43E7-AE6F-92145CE28E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458E-97E4-4F01-BC7D-714D51B0DA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759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0A9E-DC48-43E7-AE6F-92145CE28E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458E-97E4-4F01-BC7D-714D51B0DA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4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0A9E-DC48-43E7-AE6F-92145CE28E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458E-97E4-4F01-BC7D-714D51B0DA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01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2622-3D3F-43D3-90ED-27EFB62B67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485F-E258-4C1C-888E-F02FCD4C6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026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2622-3D3F-43D3-90ED-27EFB62B67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485F-E258-4C1C-888E-F02FCD4C6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67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2622-3D3F-43D3-90ED-27EFB62B67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485F-E258-4C1C-888E-F02FCD4C6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8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2622-3D3F-43D3-90ED-27EFB62B67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485F-E258-4C1C-888E-F02FCD4C6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09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2622-3D3F-43D3-90ED-27EFB62B67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485F-E258-4C1C-888E-F02FCD4C6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320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2622-3D3F-43D3-90ED-27EFB62B67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485F-E258-4C1C-888E-F02FCD4C6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97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326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1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1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2622-3D3F-43D3-90ED-27EFB62B67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485F-E258-4C1C-888E-F02FCD4C6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484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0A9E-DC48-43E7-AE6F-92145CE28E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458E-97E4-4F01-BC7D-714D51B0DA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05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2622-3D3F-43D3-90ED-27EFB62B67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485F-E258-4C1C-888E-F02FCD4C6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73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2622-3D3F-43D3-90ED-27EFB62B67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485F-E258-4C1C-888E-F02FCD4C6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804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2622-3D3F-43D3-90ED-27EFB62B67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485F-E258-4C1C-888E-F02FCD4C6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478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41FB-C753-0947-9561-F44B34CF1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A3A9-F12C-8F47-B386-AFADD45EFC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206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41FB-C753-0947-9561-F44B34CF1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A3A9-F12C-8F47-B386-AFADD45EFC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7044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41FB-C753-0947-9561-F44B34CF1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A3A9-F12C-8F47-B386-AFADD45EFC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4574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41FB-C753-0947-9561-F44B34CF1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A3A9-F12C-8F47-B386-AFADD45EFC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094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41FB-C753-0947-9561-F44B34CF1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A3A9-F12C-8F47-B386-AFADD45EFC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493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41FB-C753-0947-9561-F44B34CF1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A3A9-F12C-8F47-B386-AFADD45EFC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0579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41FB-C753-0947-9561-F44B34CF1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A3A9-F12C-8F47-B386-AFADD45EFC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31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0A9E-DC48-43E7-AE6F-92145CE28E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458E-97E4-4F01-BC7D-714D51B0DA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670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41FB-C753-0947-9561-F44B34CF1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A3A9-F12C-8F47-B386-AFADD45EFC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971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41FB-C753-0947-9561-F44B34CF1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A3A9-F12C-8F47-B386-AFADD45EFC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910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41FB-C753-0947-9561-F44B34CF1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A3A9-F12C-8F47-B386-AFADD45EFC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732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41FB-C753-0947-9561-F44B34CF1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A3A9-F12C-8F47-B386-AFADD45EFC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91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0A9E-DC48-43E7-AE6F-92145CE28E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458E-97E4-4F01-BC7D-714D51B0DA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031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0A9E-DC48-43E7-AE6F-92145CE28E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458E-97E4-4F01-BC7D-714D51B0DA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370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0A9E-DC48-43E7-AE6F-92145CE28E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458E-97E4-4F01-BC7D-714D51B0DA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84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0A9E-DC48-43E7-AE6F-92145CE28E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458E-97E4-4F01-BC7D-714D51B0DA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838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5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0A9E-DC48-43E7-AE6F-92145CE28E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458E-97E4-4F01-BC7D-714D51B0DA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54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3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0A9E-DC48-43E7-AE6F-92145CE28E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458E-97E4-4F01-BC7D-714D51B0DA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39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80A9E-DC48-43E7-AE6F-92145CE28E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3458E-97E4-4F01-BC7D-714D51B0DA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85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FAC72622-3D3F-43D3-90ED-27EFB62B67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0174485F-E258-4C1C-888E-F02FCD4C6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0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841FB-C753-0947-9561-F44B34CF1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4A3A9-F12C-8F47-B386-AFADD45EFC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98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5" Type="http://schemas.microsoft.com/office/2007/relationships/hdphoto" Target="../media/hdphoto3.wdp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0661" y="1905025"/>
            <a:ext cx="7735003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67" dirty="0"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</a:effectLst>
              </a:rPr>
              <a:t>Market Singapore® New Products </a:t>
            </a:r>
          </a:p>
        </p:txBody>
      </p:sp>
    </p:spTree>
    <p:extLst>
      <p:ext uri="{BB962C8B-B14F-4D97-AF65-F5344CB8AC3E}">
        <p14:creationId xmlns:p14="http://schemas.microsoft.com/office/powerpoint/2010/main" val="371814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cision 2"/>
          <p:cNvSpPr/>
          <p:nvPr/>
        </p:nvSpPr>
        <p:spPr>
          <a:xfrm>
            <a:off x="406400" y="381000"/>
            <a:ext cx="11379200" cy="6197600"/>
          </a:xfrm>
          <a:prstGeom prst="flowChartDecision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7068" y="2311400"/>
            <a:ext cx="7657866" cy="2390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400" b="1" dirty="0">
                <a:solidFill>
                  <a:srgbClr val="C00000"/>
                </a:solidFill>
                <a:latin typeface="Segoe Print" panose="02000600000000000000" pitchFamily="2" charset="0"/>
              </a:rPr>
              <a:t>NEW PRODUCTS </a:t>
            </a:r>
          </a:p>
          <a:p>
            <a:pPr algn="ctr"/>
            <a:r>
              <a:rPr lang="en-US" sz="4267" dirty="0">
                <a:solidFill>
                  <a:srgbClr val="C00000"/>
                </a:solidFill>
                <a:latin typeface="Segoe Print" panose="02000600000000000000" pitchFamily="2" charset="0"/>
              </a:rPr>
              <a:t>for </a:t>
            </a:r>
          </a:p>
          <a:p>
            <a:pPr algn="ctr"/>
            <a:r>
              <a:rPr lang="en-US" sz="4267" dirty="0">
                <a:solidFill>
                  <a:srgbClr val="C00000"/>
                </a:solidFill>
                <a:latin typeface="Segoe Print" panose="02000600000000000000" pitchFamily="2" charset="0"/>
              </a:rPr>
              <a:t>Market Singapore 2017</a:t>
            </a:r>
          </a:p>
        </p:txBody>
      </p:sp>
    </p:spTree>
    <p:extLst>
      <p:ext uri="{BB962C8B-B14F-4D97-AF65-F5344CB8AC3E}">
        <p14:creationId xmlns:p14="http://schemas.microsoft.com/office/powerpoint/2010/main" val="387828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Ultimate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Aloe® Juice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2006601"/>
            <a:ext cx="7518400" cy="3394508"/>
          </a:xfrm>
        </p:spPr>
        <p:txBody>
          <a:bodyPr>
            <a:normAutofit/>
          </a:bodyPr>
          <a:lstStyle/>
          <a:p>
            <a:r>
              <a:rPr lang="en-US" sz="2667" dirty="0"/>
              <a:t>Code:</a:t>
            </a:r>
          </a:p>
          <a:p>
            <a:pPr lvl="1"/>
            <a:r>
              <a:rPr lang="en-US" sz="2133" dirty="0"/>
              <a:t> SG1280 – Natural Flavour</a:t>
            </a:r>
          </a:p>
          <a:p>
            <a:pPr lvl="1"/>
            <a:r>
              <a:rPr lang="en-US" sz="2133" dirty="0"/>
              <a:t>SG1282 – Cranberry Apple Flavour</a:t>
            </a:r>
          </a:p>
          <a:p>
            <a:pPr lvl="1"/>
            <a:r>
              <a:rPr lang="en-US" sz="2133" dirty="0"/>
              <a:t>SG1285 – Strawberry Kiwi Flavour</a:t>
            </a:r>
          </a:p>
          <a:p>
            <a:r>
              <a:rPr lang="en-US" sz="2667" dirty="0"/>
              <a:t>UC:  S$31.00</a:t>
            </a:r>
          </a:p>
          <a:p>
            <a:r>
              <a:rPr lang="en-US" sz="2667" dirty="0"/>
              <a:t>SR:   S$43.50</a:t>
            </a:r>
          </a:p>
          <a:p>
            <a:r>
              <a:rPr lang="en-US" sz="2667" dirty="0"/>
              <a:t>BV:  14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1803400"/>
            <a:ext cx="4376941" cy="4145280"/>
          </a:xfrm>
          <a:prstGeom prst="rect">
            <a:avLst/>
          </a:prstGeom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00" y="4520903"/>
            <a:ext cx="2692400" cy="234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473" y="1498601"/>
            <a:ext cx="12192000" cy="609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72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The Market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8229600" cy="4525963"/>
          </a:xfrm>
        </p:spPr>
        <p:txBody>
          <a:bodyPr>
            <a:normAutofit/>
          </a:bodyPr>
          <a:lstStyle/>
          <a:p>
            <a:r>
              <a:rPr lang="en-US" sz="2667" dirty="0"/>
              <a:t>The population of 5.6 million, of which, more than 4 million qualify</a:t>
            </a:r>
          </a:p>
          <a:p>
            <a:r>
              <a:rPr lang="en-US" sz="2667" dirty="0"/>
              <a:t>Anyone looking to improve digestive health</a:t>
            </a:r>
          </a:p>
          <a:p>
            <a:r>
              <a:rPr lang="en-US" sz="2667" dirty="0"/>
              <a:t>Anyone looking to strengthen their immune system</a:t>
            </a:r>
          </a:p>
          <a:p>
            <a:r>
              <a:rPr lang="en-US" sz="2667" dirty="0"/>
              <a:t>Health conscious individuals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55" y="3429001"/>
            <a:ext cx="3759200" cy="3560233"/>
          </a:xfrm>
          <a:prstGeom prst="rect">
            <a:avLst/>
          </a:prstGeom>
        </p:spPr>
      </p:pic>
      <p:pic>
        <p:nvPicPr>
          <p:cNvPr id="5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00" y="4520903"/>
            <a:ext cx="2692400" cy="234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473" y="1498601"/>
            <a:ext cx="12192000" cy="609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00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00" y="4520903"/>
            <a:ext cx="2692400" cy="234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Ultimate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Aloe® Juice Benefits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518400" cy="4525963"/>
          </a:xfrm>
        </p:spPr>
        <p:txBody>
          <a:bodyPr>
            <a:normAutofit/>
          </a:bodyPr>
          <a:lstStyle/>
          <a:p>
            <a:r>
              <a:rPr lang="en-US" sz="2667" dirty="0"/>
              <a:t>Supports good digestive health</a:t>
            </a:r>
          </a:p>
          <a:p>
            <a:r>
              <a:rPr lang="en-US" sz="2667" dirty="0"/>
              <a:t>Supports immune health</a:t>
            </a:r>
          </a:p>
          <a:p>
            <a:r>
              <a:rPr lang="en-US" sz="2667" dirty="0"/>
              <a:t>Meets or exceed the International Aloe Science Council Standards for Aloe Purity and Content</a:t>
            </a:r>
          </a:p>
          <a:p>
            <a:pPr lvl="1"/>
            <a:r>
              <a:rPr lang="en-US" sz="2133" dirty="0"/>
              <a:t>More than 200 nutrients</a:t>
            </a:r>
          </a:p>
          <a:p>
            <a:pPr lvl="1"/>
            <a:r>
              <a:rPr lang="en-US" sz="2133" dirty="0"/>
              <a:t>Essential vitamins and minerals</a:t>
            </a:r>
          </a:p>
          <a:p>
            <a:pPr lvl="1"/>
            <a:r>
              <a:rPr lang="en-US" sz="2133" dirty="0"/>
              <a:t>Essential amino acids (20 of 22, 9 essential)</a:t>
            </a:r>
          </a:p>
          <a:p>
            <a:pPr lvl="1"/>
            <a:r>
              <a:rPr lang="en-US" sz="2133" dirty="0"/>
              <a:t>Essential fatty acids</a:t>
            </a:r>
          </a:p>
          <a:p>
            <a:pPr lvl="1"/>
            <a:endParaRPr lang="en-US" sz="2133" dirty="0"/>
          </a:p>
          <a:p>
            <a:pPr lvl="1"/>
            <a:endParaRPr lang="en-US" sz="2133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3358662"/>
            <a:ext cx="3759200" cy="35602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473" y="1498601"/>
            <a:ext cx="12192000" cy="609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8" name="Picture 2" descr="Image result for iasc symb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444" y="5316489"/>
            <a:ext cx="1165209" cy="112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iasc symb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4546600"/>
            <a:ext cx="2354099" cy="226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51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0"/>
            <a:ext cx="4792133" cy="6739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199" y="-25400"/>
            <a:ext cx="4919267" cy="6949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5672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Ultimate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Aloe® Juice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2006601"/>
            <a:ext cx="7518400" cy="3394508"/>
          </a:xfrm>
        </p:spPr>
        <p:txBody>
          <a:bodyPr>
            <a:normAutofit/>
          </a:bodyPr>
          <a:lstStyle/>
          <a:p>
            <a:r>
              <a:rPr lang="en-US" sz="2667" dirty="0"/>
              <a:t>Code:</a:t>
            </a:r>
          </a:p>
          <a:p>
            <a:pPr lvl="1"/>
            <a:r>
              <a:rPr lang="en-US" sz="2133" dirty="0"/>
              <a:t> SG1280 – Natural Flavour</a:t>
            </a:r>
          </a:p>
          <a:p>
            <a:pPr lvl="1"/>
            <a:r>
              <a:rPr lang="en-US" sz="2133" dirty="0"/>
              <a:t>SG1282 – Cranberry Apple Flavour</a:t>
            </a:r>
          </a:p>
          <a:p>
            <a:pPr lvl="1"/>
            <a:r>
              <a:rPr lang="en-US" sz="2133" dirty="0"/>
              <a:t>SG1285 – Strawberry Kiwi Flavour</a:t>
            </a:r>
          </a:p>
          <a:p>
            <a:r>
              <a:rPr lang="en-US" sz="2667" dirty="0"/>
              <a:t>UC:  S$31.00</a:t>
            </a:r>
          </a:p>
          <a:p>
            <a:r>
              <a:rPr lang="en-US" sz="2667" dirty="0"/>
              <a:t>SR:   S$43.50</a:t>
            </a:r>
          </a:p>
          <a:p>
            <a:r>
              <a:rPr lang="en-US" sz="2667" dirty="0"/>
              <a:t>BV:  14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1803400"/>
            <a:ext cx="4376941" cy="4145280"/>
          </a:xfrm>
          <a:prstGeom prst="rect">
            <a:avLst/>
          </a:prstGeom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00" y="4520903"/>
            <a:ext cx="2692400" cy="234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473" y="1498601"/>
            <a:ext cx="12192000" cy="609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5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8760" y="1905025"/>
            <a:ext cx="7735003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67" dirty="0"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</a:effectLst>
              </a:rPr>
              <a:t>Market Singapore® New Products </a:t>
            </a:r>
          </a:p>
        </p:txBody>
      </p:sp>
    </p:spTree>
    <p:extLst>
      <p:ext uri="{BB962C8B-B14F-4D97-AF65-F5344CB8AC3E}">
        <p14:creationId xmlns:p14="http://schemas.microsoft.com/office/powerpoint/2010/main" val="141199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58850" y="42389"/>
            <a:ext cx="73055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ln w="12700">
                  <a:noFill/>
                  <a:prstDash val="solid"/>
                </a:ln>
                <a:solidFill>
                  <a:srgbClr val="70AD47">
                    <a:lumMod val="75000"/>
                  </a:srgbClr>
                </a:solidFill>
                <a:effectLst>
                  <a:outerShdw blurRad="152400" dist="12700" sx="101000" sy="101000" algn="l" rotWithShape="0">
                    <a:prstClr val="black">
                      <a:alpha val="40000"/>
                    </a:prstClr>
                  </a:outerShdw>
                </a:effectLst>
              </a:rPr>
              <a:t>Wonders of Aloe </a:t>
            </a:r>
            <a:r>
              <a:rPr lang="en-US" sz="6000" b="1" dirty="0">
                <a:ln w="12700">
                  <a:noFill/>
                  <a:prstDash val="solid"/>
                </a:ln>
                <a:solidFill>
                  <a:srgbClr val="70AD47">
                    <a:lumMod val="75000"/>
                  </a:srgbClr>
                </a:solidFill>
                <a:effectLst>
                  <a:outerShdw blurRad="152400" dist="12700" sx="101000" sy="101000" algn="l" rotWithShape="0">
                    <a:prstClr val="black">
                      <a:alpha val="30000"/>
                    </a:prstClr>
                  </a:outerShdw>
                </a:effectLst>
              </a:rPr>
              <a:t>Vera</a:t>
            </a:r>
            <a:r>
              <a:rPr lang="en-US" sz="6000" b="1" dirty="0">
                <a:ln w="12700">
                  <a:noFill/>
                  <a:prstDash val="solid"/>
                </a:ln>
                <a:solidFill>
                  <a:srgbClr val="70AD47">
                    <a:lumMod val="75000"/>
                  </a:srgbClr>
                </a:solidFill>
                <a:effectLst>
                  <a:outerShdw blurRad="152400" dist="12700" sx="101000" sy="1010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73119" y="5117284"/>
            <a:ext cx="8909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Used for centuries across different civilizations:</a:t>
            </a:r>
          </a:p>
          <a:p>
            <a:r>
              <a:rPr lang="en-US" sz="2800" i="1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		</a:t>
            </a:r>
            <a:r>
              <a:rPr lang="en-US" sz="2800" i="1" dirty="0" err="1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Sumeria</a:t>
            </a:r>
            <a:r>
              <a:rPr lang="en-US" sz="2800" i="1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, Egypt, China, India, Mesopotamia </a:t>
            </a:r>
            <a:r>
              <a:rPr lang="en-GB" sz="2800" i="1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endParaRPr lang="en-US" sz="2800" i="1" dirty="0">
              <a:solidFill>
                <a:prstClr val="black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36507" y="1164770"/>
            <a:ext cx="8172320" cy="384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9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ocelyn_bef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15938"/>
            <a:ext cx="50800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Jocelyn_af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97050"/>
            <a:ext cx="50800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0400" y="22225"/>
            <a:ext cx="10515600" cy="1325563"/>
          </a:xfrm>
        </p:spPr>
        <p:txBody>
          <a:bodyPr/>
          <a:lstStyle/>
          <a:p>
            <a:r>
              <a:rPr lang="en-SG" dirty="0" smtClean="0"/>
              <a:t>Sharing Stories</a:t>
            </a:r>
            <a:endParaRPr lang="en-SG" dirty="0"/>
          </a:p>
        </p:txBody>
      </p:sp>
      <p:sp>
        <p:nvSpPr>
          <p:cNvPr id="2" name="TextBox 1"/>
          <p:cNvSpPr txBox="1"/>
          <p:nvPr/>
        </p:nvSpPr>
        <p:spPr>
          <a:xfrm>
            <a:off x="101600" y="6417545"/>
            <a:ext cx="650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This is a personal testimonial. Market Singapore has not evaluated such testimonials. </a:t>
            </a:r>
            <a:endParaRPr lang="en-SG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7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/>
          </p:nvPr>
        </p:nvGraphicFramePr>
        <p:xfrm>
          <a:off x="1435100" y="1343217"/>
          <a:ext cx="93218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04" y="1"/>
            <a:ext cx="10760373" cy="13229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600" y="6417545"/>
            <a:ext cx="650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This is a personal testimonial. Market Singapore has not evaluated such testimonials. </a:t>
            </a:r>
            <a:endParaRPr lang="en-SG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49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5715000" y="381000"/>
            <a:ext cx="6858000" cy="6096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482626"/>
            <a:ext cx="4978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Products and services drive our UnFranchise® Business. Everybody wants new products.</a:t>
            </a:r>
          </a:p>
          <a:p>
            <a:endParaRPr lang="en-US" sz="2400" dirty="0">
              <a:solidFill>
                <a:prstClr val="black"/>
              </a:solidFill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Every UnFranchise Owner must be a product of the product.</a:t>
            </a:r>
          </a:p>
          <a:p>
            <a:endParaRPr lang="en-US" sz="2400" dirty="0">
              <a:solidFill>
                <a:prstClr val="black"/>
              </a:solidFill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Every UnFranchise Owner must sell products and build share of customer.</a:t>
            </a:r>
          </a:p>
          <a:p>
            <a:endParaRPr lang="en-US" sz="2400" dirty="0">
              <a:solidFill>
                <a:prstClr val="black"/>
              </a:solidFill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Every UnFranchise Owner must take the responsibility of success.</a:t>
            </a:r>
          </a:p>
          <a:p>
            <a:endParaRPr lang="en-US" sz="2400" dirty="0">
              <a:solidFill>
                <a:prstClr val="black"/>
              </a:solidFill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Teams become champions when everyone shares the load. </a:t>
            </a:r>
          </a:p>
        </p:txBody>
      </p:sp>
      <p:pic>
        <p:nvPicPr>
          <p:cNvPr id="1026" name="Picture 2" descr="https://blog.unfranchise.com/wp-content/uploads/2016/04/Sing-Graphic-4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85800"/>
            <a:ext cx="508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65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/>
          </p:nvPr>
        </p:nvGraphicFramePr>
        <p:xfrm>
          <a:off x="830889" y="1407047"/>
          <a:ext cx="10953969" cy="4714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3" y="1"/>
            <a:ext cx="10760373" cy="13229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3200" y="6375401"/>
            <a:ext cx="650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This is a personal testimonial. Market Singapore has not evaluated such testimonials. </a:t>
            </a:r>
            <a:endParaRPr lang="en-SG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67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/>
          </p:nvPr>
        </p:nvGraphicFramePr>
        <p:xfrm>
          <a:off x="930602" y="1311685"/>
          <a:ext cx="1034174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3" y="1"/>
            <a:ext cx="10760373" cy="13229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600" y="6417545"/>
            <a:ext cx="650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This is a personal testimonial. Market Singapore has not evaluated such testimonials. </a:t>
            </a:r>
            <a:endParaRPr lang="en-SG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76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0967" y="1584609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/>
              <a:t/>
            </a:r>
            <a:br>
              <a:rPr lang="en-US" sz="5400" b="1" dirty="0"/>
            </a:br>
            <a:r>
              <a:rPr lang="en-US" sz="5400" b="1" dirty="0"/>
              <a:t> </a:t>
            </a:r>
            <a:r>
              <a:rPr lang="en-US" sz="4400" b="1" i="1" dirty="0"/>
              <a:t>Champion of Ultimate Aloe Vera</a:t>
            </a:r>
            <a:endParaRPr lang="en-SG" sz="44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G" dirty="0"/>
          </a:p>
        </p:txBody>
      </p:sp>
      <p:pic>
        <p:nvPicPr>
          <p:cNvPr id="1026" name="Picture 2" descr="C:\Users\LY\Desktop\Aloe Folder\Juno's 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462" y="1037205"/>
            <a:ext cx="2856076" cy="43275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1600" y="6417545"/>
            <a:ext cx="650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This is a personal testimonial. Market Singapore has not evaluated such testimonials. </a:t>
            </a:r>
            <a:endParaRPr lang="en-SG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97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alphaModFix amt="2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526" y="-600257"/>
            <a:ext cx="6014737" cy="6694853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/>
        </p:nvSpPr>
        <p:spPr>
          <a:xfrm>
            <a:off x="6964803" y="1260746"/>
            <a:ext cx="4775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AD47">
                    <a:lumMod val="75000"/>
                  </a:srgb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Feel the Difference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68952" y="2100838"/>
            <a:ext cx="1429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AD47">
                    <a:lumMod val="75000"/>
                  </a:srgb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with  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340074" y="2086113"/>
            <a:ext cx="9481687" cy="1470025"/>
          </a:xfrm>
        </p:spPr>
        <p:txBody>
          <a:bodyPr>
            <a:noAutofit/>
          </a:bodyPr>
          <a:lstStyle/>
          <a:p>
            <a:r>
              <a:rPr lang="en-US" sz="5400" b="1" i="1" dirty="0">
                <a:latin typeface="Constantia" panose="02030602050306030303" pitchFamily="18" charset="0"/>
              </a:rPr>
              <a:t>It’s finally here in Singapore!</a:t>
            </a:r>
            <a:endParaRPr lang="en-SG" sz="4400" b="1" i="1" dirty="0">
              <a:latin typeface="Constantia" panose="02030602050306030303" pitchFamily="18" charset="0"/>
            </a:endParaRPr>
          </a:p>
        </p:txBody>
      </p:sp>
      <p:pic>
        <p:nvPicPr>
          <p:cNvPr id="3" name="Drum roll sound effec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21" end="1836.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21759" y="5683348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233" y="3677567"/>
            <a:ext cx="3584527" cy="190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9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/>
      <p:bldP spid="14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Image result for weight loss thumbs 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775" y="0"/>
            <a:ext cx="5000952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TLS Weight Loss Solution"/>
          <p:cNvSpPr>
            <a:spLocks noChangeAspect="1" noChangeArrowheads="1"/>
          </p:cNvSpPr>
          <p:nvPr/>
        </p:nvSpPr>
        <p:spPr bwMode="auto">
          <a:xfrm>
            <a:off x="207434" y="-182033"/>
            <a:ext cx="397933" cy="39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AutoShape 4" descr="TLS Weight Loss Solution"/>
          <p:cNvSpPr>
            <a:spLocks noChangeAspect="1" noChangeArrowheads="1"/>
          </p:cNvSpPr>
          <p:nvPr/>
        </p:nvSpPr>
        <p:spPr bwMode="auto">
          <a:xfrm>
            <a:off x="410634" y="21168"/>
            <a:ext cx="397933" cy="39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3628" y="3530600"/>
            <a:ext cx="12289727" cy="1625600"/>
          </a:xfrm>
          <a:prstGeom prst="rect">
            <a:avLst/>
          </a:prstGeom>
          <a:solidFill>
            <a:srgbClr val="0099CC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92801" y="2534921"/>
            <a:ext cx="821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3200" dirty="0">
                <a:solidFill>
                  <a:srgbClr val="00B0F0"/>
                </a:solidFill>
              </a:rPr>
              <a:t>is...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92523" y="3733825"/>
            <a:ext cx="59070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the customisable </a:t>
            </a:r>
          </a:p>
          <a:p>
            <a:pPr algn="ctr"/>
            <a:r>
              <a:rPr lang="en-US" sz="3200" b="1" dirty="0">
                <a:solidFill>
                  <a:prstClr val="black"/>
                </a:solidFill>
              </a:rPr>
              <a:t>weight management programme!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1764178"/>
            <a:ext cx="4833489" cy="146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7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74" y="0"/>
            <a:ext cx="12289727" cy="1625600"/>
          </a:xfrm>
          <a:prstGeom prst="rect">
            <a:avLst/>
          </a:prstGeom>
          <a:solidFill>
            <a:srgbClr val="0099CC">
              <a:alpha val="34902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6800" y="2052637"/>
            <a:ext cx="7416800" cy="4525963"/>
          </a:xfrm>
        </p:spPr>
        <p:txBody>
          <a:bodyPr>
            <a:normAutofit/>
          </a:bodyPr>
          <a:lstStyle/>
          <a:p>
            <a:r>
              <a:rPr lang="en-US" sz="3733" dirty="0"/>
              <a:t>Low Glycaemic Impact Eating</a:t>
            </a:r>
          </a:p>
          <a:p>
            <a:r>
              <a:rPr lang="en-US" sz="3733" dirty="0"/>
              <a:t>Body Composition / Metabolism</a:t>
            </a:r>
          </a:p>
          <a:p>
            <a:r>
              <a:rPr lang="en-US" sz="3733" dirty="0"/>
              <a:t>Weight Management Supplements</a:t>
            </a:r>
          </a:p>
          <a:p>
            <a:r>
              <a:rPr lang="en-US" sz="3733" dirty="0"/>
              <a:t>Education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1" y="138578"/>
            <a:ext cx="4833489" cy="146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2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74" y="0"/>
            <a:ext cx="12289727" cy="1625600"/>
          </a:xfrm>
          <a:prstGeom prst="rect">
            <a:avLst/>
          </a:prstGeom>
          <a:solidFill>
            <a:srgbClr val="0099CC">
              <a:alpha val="34902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TLS™ Journal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616200"/>
            <a:ext cx="4673600" cy="2081477"/>
          </a:xfrm>
        </p:spPr>
        <p:txBody>
          <a:bodyPr>
            <a:normAutofit/>
          </a:bodyPr>
          <a:lstStyle/>
          <a:p>
            <a:pPr marL="378875" lvl="1" indent="-304792">
              <a:buFont typeface="Arial" panose="020B0604020202020204" pitchFamily="34" charset="0"/>
              <a:buChar char="•"/>
            </a:pPr>
            <a:r>
              <a:rPr lang="en-US" sz="3200" dirty="0"/>
              <a:t>Code: SG6561</a:t>
            </a:r>
          </a:p>
          <a:p>
            <a:pPr marL="378875" lvl="1" indent="-304792">
              <a:buFont typeface="Arial" panose="020B0604020202020204" pitchFamily="34" charset="0"/>
              <a:buChar char="•"/>
            </a:pPr>
            <a:r>
              <a:rPr lang="en-US" sz="3200" dirty="0"/>
              <a:t>UC:  S$18.00</a:t>
            </a:r>
          </a:p>
          <a:p>
            <a:pPr marL="378875" lvl="1" indent="-304792">
              <a:buFont typeface="Arial" panose="020B0604020202020204" pitchFamily="34" charset="0"/>
              <a:buChar char="•"/>
            </a:pPr>
            <a:r>
              <a:rPr lang="en-US" sz="3200" dirty="0"/>
              <a:t>SR:   S$25.00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5752">
            <a:off x="6826102" y="1921235"/>
            <a:ext cx="3454381" cy="395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8000" y="5996962"/>
            <a:ext cx="1097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Download TLS Health Guide at sg.tlsSlim.com &gt; Resources &gt; Programme Downloads </a:t>
            </a:r>
          </a:p>
        </p:txBody>
      </p:sp>
    </p:spTree>
    <p:extLst>
      <p:ext uri="{BB962C8B-B14F-4D97-AF65-F5344CB8AC3E}">
        <p14:creationId xmlns:p14="http://schemas.microsoft.com/office/powerpoint/2010/main" val="20161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6400" y="381000"/>
            <a:ext cx="9652000" cy="1016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06400" y="274637"/>
            <a:ext cx="109728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SNAP™ Essentials Kit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131" y="2616201"/>
            <a:ext cx="5181600" cy="2133599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Code: SG6945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UC:  S$49.75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SR:  S$69.75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BV:  20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092200"/>
            <a:ext cx="4978400" cy="495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5" y="279400"/>
            <a:ext cx="1250195" cy="17068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375401"/>
            <a:ext cx="12192000" cy="60959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0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06400" y="381000"/>
            <a:ext cx="9652000" cy="1016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06400" y="274637"/>
            <a:ext cx="109728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SNAP™ Essentials Kit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2006609"/>
            <a:ext cx="5181600" cy="2133599"/>
          </a:xfrm>
        </p:spPr>
        <p:txBody>
          <a:bodyPr>
            <a:noAutofit/>
          </a:bodyPr>
          <a:lstStyle/>
          <a:p>
            <a:pPr marL="461422" lvl="1" indent="-387341">
              <a:buFont typeface="Arial" panose="020B0604020202020204" pitchFamily="34" charset="0"/>
              <a:buChar char="•"/>
            </a:pPr>
            <a:r>
              <a:rPr lang="en-US" sz="3200" dirty="0"/>
              <a:t>Snap</a:t>
            </a:r>
          </a:p>
          <a:p>
            <a:pPr marL="994808" lvl="2" indent="-387341"/>
            <a:r>
              <a:rPr lang="en-US" sz="2400" dirty="0"/>
              <a:t>All-Purpose Cleaner</a:t>
            </a:r>
          </a:p>
          <a:p>
            <a:pPr marL="994808" lvl="2" indent="-387341"/>
            <a:r>
              <a:rPr lang="en-US" sz="2400" dirty="0"/>
              <a:t>Sanitary Bathroom Cleaner</a:t>
            </a:r>
          </a:p>
          <a:p>
            <a:pPr marL="994808" lvl="2" indent="-387341"/>
            <a:r>
              <a:rPr lang="en-US" sz="2400" dirty="0"/>
              <a:t>Dishwashing Liquid with Foam Dispenser</a:t>
            </a:r>
          </a:p>
          <a:p>
            <a:pPr marL="994808" lvl="2" indent="-387341"/>
            <a:r>
              <a:rPr lang="en-US" sz="2400" dirty="0"/>
              <a:t>All-Fresh</a:t>
            </a:r>
          </a:p>
          <a:p>
            <a:pPr marL="994808" lvl="2" indent="-387341"/>
            <a:r>
              <a:rPr lang="en-US" sz="2400" dirty="0"/>
              <a:t>Stain Remover </a:t>
            </a:r>
          </a:p>
          <a:p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399" y="3252027"/>
            <a:ext cx="2300285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5" y="279400"/>
            <a:ext cx="1250195" cy="17068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375401"/>
            <a:ext cx="12192000" cy="60959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1026" name="Picture 2" descr="C:\Users\yvonnel\AppData\Local\Microsoft\Windows\Temporary Internet Files\Content.Outlook\S99HY0HG\Snap-US-Packets-Overhead copy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1938197"/>
            <a:ext cx="264178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28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6400" y="381000"/>
            <a:ext cx="9652000" cy="1016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8000" y="274637"/>
            <a:ext cx="109728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Market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518400" cy="4525963"/>
          </a:xfrm>
        </p:spPr>
        <p:txBody>
          <a:bodyPr>
            <a:normAutofit/>
          </a:bodyPr>
          <a:lstStyle/>
          <a:p>
            <a:r>
              <a:rPr lang="en-US" sz="2667" dirty="0"/>
              <a:t>5.6 million people</a:t>
            </a:r>
          </a:p>
          <a:p>
            <a:r>
              <a:rPr lang="en-US" sz="2667" dirty="0"/>
              <a:t>Everyone with a house, office place of business</a:t>
            </a:r>
          </a:p>
          <a:p>
            <a:r>
              <a:rPr lang="en-US" sz="2667" dirty="0"/>
              <a:t>People looking to save space</a:t>
            </a:r>
          </a:p>
          <a:p>
            <a:r>
              <a:rPr lang="en-US" sz="2667" dirty="0"/>
              <a:t>People looking to save money</a:t>
            </a:r>
          </a:p>
          <a:p>
            <a:r>
              <a:rPr lang="en-US" sz="2667" dirty="0"/>
              <a:t>ONLY S$4.65 per bottle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108200"/>
            <a:ext cx="4978400" cy="495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5" y="279400"/>
            <a:ext cx="1250195" cy="17068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375401"/>
            <a:ext cx="12192000" cy="60959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28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1607" y="1828801"/>
            <a:ext cx="7231018" cy="3087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666" dirty="0">
                <a:solidFill>
                  <a:srgbClr val="A50021"/>
                </a:solidFill>
                <a:latin typeface="Trebuchet MS" pitchFamily="34" charset="0"/>
              </a:rPr>
              <a:t>I.M.P.A.C.T.</a:t>
            </a:r>
          </a:p>
          <a:p>
            <a:pPr algn="ctr"/>
            <a:r>
              <a:rPr lang="en-US" sz="8800" dirty="0">
                <a:solidFill>
                  <a:srgbClr val="A50021"/>
                </a:solidFill>
                <a:latin typeface="Trebuchet MS" pitchFamily="34" charset="0"/>
              </a:rPr>
              <a:t>Selling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01651" y="4572000"/>
            <a:ext cx="10972800" cy="1676400"/>
          </a:xfrm>
          <a:prstGeom prst="rect">
            <a:avLst/>
          </a:prstGeom>
          <a:effectLst>
            <a:outerShdw algn="ctr" rotWithShape="0">
              <a:schemeClr val="tx1">
                <a:alpha val="75000"/>
              </a:schemeClr>
            </a:outerShdw>
          </a:effectLst>
          <a:extLst/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sz="3733" dirty="0">
                <a:solidFill>
                  <a:prstClr val="black"/>
                </a:solidFill>
              </a:rPr>
              <a:t>Makes Selling The Product Easy</a:t>
            </a:r>
          </a:p>
        </p:txBody>
      </p:sp>
    </p:spTree>
    <p:extLst>
      <p:ext uri="{BB962C8B-B14F-4D97-AF65-F5344CB8AC3E}">
        <p14:creationId xmlns:p14="http://schemas.microsoft.com/office/powerpoint/2010/main" val="293471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6400" y="381000"/>
            <a:ext cx="9652000" cy="1016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274637"/>
            <a:ext cx="109728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Snap™ Essentials Kit Benefits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781" y="2451101"/>
            <a:ext cx="7518400" cy="2438399"/>
          </a:xfrm>
        </p:spPr>
        <p:txBody>
          <a:bodyPr>
            <a:normAutofit/>
          </a:bodyPr>
          <a:lstStyle/>
          <a:p>
            <a:r>
              <a:rPr lang="en-US" sz="3200" dirty="0"/>
              <a:t>Phosphate Free</a:t>
            </a:r>
          </a:p>
          <a:p>
            <a:r>
              <a:rPr lang="en-US" sz="3200" dirty="0"/>
              <a:t>Non Toxic</a:t>
            </a:r>
          </a:p>
          <a:p>
            <a:r>
              <a:rPr lang="en-US" sz="3200" dirty="0"/>
              <a:t>Biodegradable</a:t>
            </a:r>
          </a:p>
          <a:p>
            <a:r>
              <a:rPr lang="en-US" sz="3200" b="1" dirty="0"/>
              <a:t>IT WORKS!!!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117600"/>
            <a:ext cx="4978400" cy="495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5" y="279400"/>
            <a:ext cx="1250195" cy="17068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375401"/>
            <a:ext cx="12192000" cy="60959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921000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Snap™ Essentials Kit </a:t>
            </a:r>
            <a:br>
              <a:rPr lang="en-US" b="1" dirty="0" smtClean="0"/>
            </a:br>
            <a:r>
              <a:rPr lang="en-US" b="1" dirty="0" smtClean="0"/>
              <a:t>DEMONSTRATION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1397000"/>
            <a:ext cx="4978400" cy="495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5" y="279400"/>
            <a:ext cx="1250195" cy="17068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6400" y="381000"/>
            <a:ext cx="9652000" cy="1016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375401"/>
            <a:ext cx="12192000" cy="60959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65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06400" y="381000"/>
            <a:ext cx="9652000" cy="1016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274637"/>
            <a:ext cx="109728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SNAP™ Essentials Refills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Codes: </a:t>
            </a:r>
          </a:p>
          <a:p>
            <a:pPr lvl="2"/>
            <a:r>
              <a:rPr lang="en-US" sz="2133" dirty="0"/>
              <a:t>SG6915 – All-Purpose Cleaner</a:t>
            </a:r>
          </a:p>
          <a:p>
            <a:pPr lvl="2"/>
            <a:r>
              <a:rPr lang="en-US" sz="2133" dirty="0"/>
              <a:t>SG6916 – Sanitary Bathroom Cleaner</a:t>
            </a:r>
          </a:p>
          <a:p>
            <a:pPr lvl="2"/>
            <a:r>
              <a:rPr lang="en-US" sz="2133" dirty="0"/>
              <a:t>SG6917 –Dishwashing Liquid</a:t>
            </a:r>
          </a:p>
          <a:p>
            <a:pPr lvl="2"/>
            <a:r>
              <a:rPr lang="en-US" sz="2133" dirty="0"/>
              <a:t>SG6918 – All Fresh </a:t>
            </a:r>
          </a:p>
          <a:p>
            <a:pPr lvl="2"/>
            <a:r>
              <a:rPr lang="en-US" sz="2133" dirty="0"/>
              <a:t>SG6919 – Stain Remover </a:t>
            </a:r>
          </a:p>
          <a:p>
            <a:pPr lvl="1"/>
            <a:r>
              <a:rPr lang="en-US" sz="2400" dirty="0"/>
              <a:t>UC:  S$13.00</a:t>
            </a:r>
          </a:p>
          <a:p>
            <a:pPr lvl="1"/>
            <a:r>
              <a:rPr lang="en-US" sz="2400" dirty="0"/>
              <a:t>SR:   S$18.25</a:t>
            </a:r>
          </a:p>
          <a:p>
            <a:pPr lvl="1"/>
            <a:r>
              <a:rPr lang="en-US" sz="2400" dirty="0"/>
              <a:t>BV:  4.5</a:t>
            </a:r>
          </a:p>
          <a:p>
            <a:pPr lvl="2"/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990600"/>
            <a:ext cx="5689600" cy="4766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5" y="279400"/>
            <a:ext cx="1250195" cy="17068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375401"/>
            <a:ext cx="12192000" cy="60959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468100" y="1431980"/>
            <a:ext cx="1625600" cy="147743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>
                <a:solidFill>
                  <a:prstClr val="white"/>
                </a:solidFill>
              </a:rPr>
              <a:t>COMING </a:t>
            </a:r>
          </a:p>
          <a:p>
            <a:pPr algn="ctr"/>
            <a:r>
              <a:rPr lang="en-US" sz="1867" dirty="0">
                <a:solidFill>
                  <a:prstClr val="white"/>
                </a:solidFill>
              </a:rPr>
              <a:t>SOON</a:t>
            </a:r>
            <a:r>
              <a:rPr lang="en-US" sz="2133" dirty="0">
                <a:solidFill>
                  <a:prstClr val="white"/>
                </a:solidFill>
              </a:rPr>
              <a:t> </a:t>
            </a:r>
            <a:endParaRPr lang="en-SG" sz="2133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1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71137" y="1905025"/>
            <a:ext cx="7735003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67" dirty="0"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60000"/>
                    </a:prstClr>
                  </a:glow>
                </a:effectLst>
              </a:rPr>
              <a:t>Market Singapore® New Products </a:t>
            </a:r>
          </a:p>
        </p:txBody>
      </p:sp>
    </p:spTree>
    <p:extLst>
      <p:ext uri="{BB962C8B-B14F-4D97-AF65-F5344CB8AC3E}">
        <p14:creationId xmlns:p14="http://schemas.microsoft.com/office/powerpoint/2010/main" val="403997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annabemagazine.com/wp-content/uploads/2011/07/5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142876"/>
            <a:ext cx="6223000" cy="595312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2262" y="2286000"/>
            <a:ext cx="6630341" cy="2451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333" dirty="0">
                <a:solidFill>
                  <a:srgbClr val="A50021"/>
                </a:solidFill>
                <a:latin typeface="Segoe Script" pitchFamily="34" charset="0"/>
              </a:rPr>
              <a:t>I</a:t>
            </a:r>
            <a:r>
              <a:rPr lang="en-US" sz="8800" dirty="0">
                <a:solidFill>
                  <a:srgbClr val="A50021"/>
                </a:solidFill>
                <a:latin typeface="Segoe Script" pitchFamily="34" charset="0"/>
              </a:rPr>
              <a:t>nvestigate</a:t>
            </a:r>
            <a:endParaRPr lang="en-US" sz="7200" dirty="0">
              <a:solidFill>
                <a:srgbClr val="A50021"/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29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sabellabeauty.info/images/big/388212-salaty-iz-syryh-ovoschey-dlya-pohudeniya.jp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26" y="1752600"/>
            <a:ext cx="8470900" cy="438150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57600" y="533400"/>
            <a:ext cx="3772186" cy="2451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333" dirty="0">
                <a:solidFill>
                  <a:srgbClr val="A50021"/>
                </a:solidFill>
                <a:latin typeface="Segoe Script" pitchFamily="34" charset="0"/>
              </a:rPr>
              <a:t>M</a:t>
            </a:r>
            <a:r>
              <a:rPr lang="en-US" sz="8800" dirty="0">
                <a:solidFill>
                  <a:srgbClr val="A50021"/>
                </a:solidFill>
                <a:latin typeface="Segoe Script" pitchFamily="34" charset="0"/>
              </a:rPr>
              <a:t>eet</a:t>
            </a:r>
            <a:endParaRPr lang="en-US" sz="7200" dirty="0">
              <a:solidFill>
                <a:srgbClr val="A50021"/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13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data:image/jpeg;base64,/9j/4AAQSkZJRgABAQAAAQABAAD/2wCEAAkGBhMSEBUUEhQVFRISFA8PFBAVFBQQFBQPFBAVFBUQFBQXHCYeFxkkGRQUHy8gJScpLCwsFR8xNTAsNSYrLCkBCQoKDgwOGA8PGikgHCQsLCwsLSksKSksKSosKSkpKSkpLCwpLCwpKSkpLCkpLCwpKSkpKSksKSwsLCksKSwsKf/AABEIALcBEwMBIgACEQEDEQH/xAAcAAACAgMBAQAAAAAAAAAAAAADBAIFAAEGBwj/xABFEAACAQMCBAQEAgcDCgcBAAABAgMABBESIQUTMUEGIlFhFDJxgSORBxVCUmKhsSSz0SUzNENTcoKSk+EXNXOjsvDxFv/EABkBAAMBAQEAAAAAAAAAAAAAAAABAgMEBf/EACkRAAICAQQCAgEDBQAAAAAAAAABAhEDBBIhMRNBMlGRFCJSQmFxgbH/2gAMAwEAAhEDEQA/APUHelZTTDJQXStkZC5NQLVNhUQtUSYHqWuolKCsDZyT9qdIB1VqDW+aJEaJrqSxTk4oixVJ6LFQFEUirbLRhWNUjAdKE0lSkoLJVCJGWoF6mLesNvRwIE24oeg5olTjWquhDMNMA0KNaKFrNlmVgapBDUNO9IDJN6WdM0yRUMUCFtJrSigy8SLErCocjIMh2iQ+hYfMf4V+5Wk5hcRZkEolABaSKQLEuAMkxOo/DwOzahtuc70bgot1SoPkVnDb0TRRygMokRJArDDBWUMNQ7HBp5QDTsKK8KaIi060dLuKLCicYArUiA0vk1hzQBtY8UXnYpck1HBpiDmet0voNZRQrZYLvWzGKGtT5ooKBSQCgNFimGlFCeUU0IGq1JAKFJOPWl3uvSq2tissMitE1XNdVkd2aNjDcP0WMUok1GSepaKsbxQ3ND+IqDTVNDNNW0FBMlFt5aqhDNaxUWehGSpGT5AoiQUATURZqAGkiohSlknpTj/HVtbd52V3CafIgBYlmCgbnAGSN6kZZMahiuT4T44llKmSymhicMRKzrgBSRnSwUnf0/pSvHfFbct2B0RxrrbGNZXUEGB7swH3pWFHQcV8RRw+UeeT9xe3+8e1UPEfFCASLPnVFbm6e3QMq6dShFdycsWLqNI265BrjOMX5eCZom/DU8OUN0YvOjSurEHoMBcfWrpvD7rdXL38uqKa3W3MwxFqmZ0cRQRjLHTo22JOOh3FKx0KS2UzXHDZTM7Tzss5hU6YobUBHxGg+VQpKkn5t67Djp5rx2g/1+Xmx2s4yNY9tbFY/o7elVfA/DvKB5CNArAK1xLiW7dB0VVI0QL9QT6qDvV9Y2ccIOhcFt3kYl5Hb955GyzH6nbtimoiciyXAoiT0gz+9TjkrSiLLMtkVEIDSfOxWhc0qHY01sKwRCg8/wB63zR60ASkWgl62ZfesDe9AjM1qpYHrWqAN86lZ2Oc5rYnFK3Fx6Gt4x5M2yclyRVTPfuWxvTurVSN15a3glZnJsWeSRm+Ygf1NFS4YDc0m91nb3ot0GUDAyP6Gt3H0YqXsO18e9Ti4lgZ/wDuKrdTkdBSs7MKaxJ8B5GuTpP10nrTkN4G6HNclYLkHO9WFg+g4yOpNZzwxXRpDK32dMktSmkFVkc+T1rV1eYrl8fJvu4HuZUopd6q1uN6eiahxoExx7kAZJwBkknYADqSewoNtcSSgvFC7xbYkBVdf8UauQWX+Lv2z1pHikLEI4Tm8l1la3OCsyAEGPB2LDOpc7alXNI/pE4qyG0vLRifiIbmyR1JUkzophYd9QYsQOoI9a55ujWKsvxcqDhjobYaZPwmz6BXwT9qYWuGHjO55U8NwiTiwt5BcCVTl7pb4wqwkXBGYyDn2+tXPDbi3mnihs53WSW3FzpDLc26kbPC2TqVgR6flU7x7ToifStfEYK5O2tBn/iqot+ISnWAqXAjYxu9s4kKOCQQ8fzKcg+nQ01w/iSPIuHCkMCQ/kIx6g07TQqZ0XEeFxTx6nXUUZ2UnIIzsQe+Pb2FeaeJfDjNxGBwoFsURbltlQRwTiUKxO250gDvg+9dx4n8XC1xHy3LSEhXKNoJJGApHzHcVQtw/mNquH1ekYOEH5df5fepUW+im6Oe4HwxYomgtoxcky84zSoFhR1GlMA/MVHrvkk4rp7Dhjq/Mnk5swUoraEURqTllTAzuQMnvinoWUABQABsABgAewomsVajRDlZJGxUJTms11E1VCFXNDEhzTWAaiYKokCZ6nHJUltBRY7QdaVoYZEBFE+EFaRRTCSCpsYqbUetR+H96cZAaiYRRYUJaTWqd5IrKLCihZ8+xpSZm7b03LcAUpJcjtXfG/o5Zf5FkLk43wP60CS0Y9T7/wDanRIDUuYAK03NdGe1PsqRa+fGNuuatEOkYPQ7ZO9bjK9aUvuJjOF3oblN1Q0lBWRmgKnPUH07UOWEEbmoidj3oLzkdcVokyHJG8dht70GHytk9fzofM33rbXGe3SttrM9yLVLwgZAzU5iWAJODSFrOB171ua7Oax2c8Gu/geZyBnrRbTiJ0nHbpmq6LiOcDBpyEjHX61EoV2iozvpljFenoe9Ah4y9uWEYV43fnGGRSyCQnLNGwOUyw1HZhqJIAJNLWMQnuZIpGKoixyJGhKmaNtmZ3znCuCpVcdVyTnFQvWijuZIAFt1jtxdB+sLRghHDx/skHPmUjPfPfhlPHuqSOpRlVpjsvEeHTx3Kzq1pJeCNJpU1y6yrag4bQVU565UZ9+tMp4cHPF1wx7aRo7GS1CIyIz3JBCTvp8vpnOD5aoZTpUBgPPgq4IeOQescg2Ye2x9qTCRFslBq7OpKMD/ALy4NU9KprdjfBP6ja6mWPhvwnLb3CWt5DiC9txE7xyu2bqGU3CPI645cg1Fdjg6Rgnerb9F3D5Jleaad5kjmngWGULKQ0bIY5VmbzgjJGM439qWs+I3kYzDdOV/2dwBcL9NRw4/Om7b9IBs1JuLREiZi7zWpAXWcZdo2wQTgbk74rllilHtG6mn0dN43s1ls5FbIKDmo2kkB0BI8w6Z3H3rzbgfFZjLyyBKxVnVAypKVU7lQ3z4HUDeu4H6TOGzx6RcAGTKhXSRAc7FSxXT/OvK/EyyxSiS3B1Rm5iGkFvwZomjzt20nY+4NQpOPRTSfZ6DDxJNWliY3/clUwt9tWx/OrFQa4KymuIJJbIPqi4fbcRudwskcivAskBKMCCA7gj6mrPgnii3Y26LHIkklvNPOU1wqkkMJlzHFIDG6uFbBHtWnkfsnZ9HWmhynaqvh3H4511I+2jnYmRrRuVqCawz5icamUZDgZNNXM5XGsFM9CwwD9H+VvsTWkWmQ00alcgbUJ7o7epP0rJZaxrfOM/Wt1XszZYw5xvUxIKTjnxRkcGsXEtMbBFZroGutq1RRQystEV6BzBWviKVBY4DWUuLisoodnI3EgY96ULYqTn0obGvaSo8puyaSe9blnBGKWaoE09gt5IZ7GgsCDU6g5q0iLI840N8miAitE+lUgBjaokUXrUSlUKiOelHMuwx96FoqSLUtIFYVJgMkjftUlfIpVqkr4pbR7g9zdmJ450BLwtnSOrwtgSxfdcEfxIta8a2bXrQS2Z5iMDaTMm5RWlRlEi/Mm+rORtjehM+aEIyH1ozJINhKh0tj0J6MP4WBHtXHn0fk/dF8nVi1Ozh9AeH8UmheW2GGhsIL/XE4DJKEncxFh2+dNxjoauZWiKW7IAvPi56xasyAbFgJMecDON99u1KC8RlnE6BZLmJoHvYkY7EbNNAD16ZZM5xuBigr4cFvLaPFlke1vS8qM0kBm+Dfzxsdl1bn3x7V5jWTC65R3Jwyr7LI3DBfLuO/Yj6jtSHHOIn4WZR0Mbg/daS4JesttzZXciOAT4aNllK81Y9Ub/LNH5uuQwIwQetWnEeHCaJ1BVWkjyr5/DYOmpWOPlyCDkflXVDVRlFqa5+zCWCSacGcX4bwbi3yARrlBBGQfI3UV2n6kiz5cxnrmNin8un8q5+08IXlu8EkkDcoFnMqkSIFZW0kshOkH3x1roI7kg9qekxKcHa9i1GRwki7tL2ZEMbcm4RozAwmQxSmEjBi50fVceq0WSKCTkExTQG1huLWNFaK5j5c8DRZyWEjacg9j9e1K84I9DQReMBjO1aPRJ9cEfqmuycHBWWxuLWFopWeDQgS4mheSQTxsNVnPhQ5UN509Mb5qE7XNhHPGJDC5u+HKsaIsEJgkhkDSIJSYxqOA4PlDJv7Lvvsdx6HcflTEHEJUXSrtoPWM4kjPtypAyfyqJaCS+LKjrF7R2djwgtaLKy4mBdj5Ei1IGI/wA3E7x5xvqU+b2ziq6S9HrVba+JJI7doI44Y0bUcxJycFjlyFB05O/QDrSaTZq8Onml+8WTPFv9pdpdCpHiKrVPqOOtZFas+9a+KPsz8svRfRcQzRxdVW23DDirOz4d61zTUF0dEXJ9hA+aKBmmUsgBtR4raudyRrQqIDWVZiEVlRvK2nnTUJqbFsxyQNh1NLste4meQ0BaoGisKgRVEMEaiRRSKjiqECIrWKIRWsUwB4rKnisxTGQrWKnpremgTB4rMVPTWaaBEMVvFTC1vFAEMVO3uZYv83IdJBBicl4yp6rpbIAreKzFZ5McciqSLhklB3Ei1sjwTQxMbczRlRbsxa15utGDoTkw/KRgZXftirvwHwIpxC5ilXVEIrZYiw1K1vrkZAD0OnUU2/dqnK09w/xJJaYZcsuR5Nj19j/+15OfRuC3R5R6WLUqfEuGeh+LDi2mABxoxkDIGx643ryrFen8TvGeydp0MDSKq6WIfDFds6c6QScYO9cRDwRipYKxRQS0rYt4VA6lnfsPtVaTPDFGW4nU4pZJLaU+KOLJttWEB7v5fyX5j9gaevbiG2jdnk1lIIrrl2gG8U0qxxn4l/UtnbOwJ+r3Dr+CXiPwtk0QU2skpvFAuJkugezvlTpypwBvnr6XPX/wX5Jho/5P8CUPhO5bqqxrkLzJXESkk4GAfMc9vLvW+NeEri2XWcSxgZd41YGM99SEklP4h07gDejeDoLm6vyl+4kbhGpV78y4ldtM7HuVVdjsdl75rr/F/iH4WDyYM8pMcKncagMtKw/cQbn18o6sKxWszSkq/Bq9NjUXZ5mm+CNwdwRuCPUGrGwsCzDOw9aTs4wgA3OMkk7lmJyWPuSSfvVpFenG21enNyrg4IKN8jY4Iuc529KtIYFG3pVGeKsNtqiOJtXLLHkl2zpWSEejqYkApmNlFUHDJiwyTVsiD1rknDa6Z0xnatDyTLRRIKr1i962z471ltLsf54rKq/ivpWVXjZO9B/g104qnv8Ahae4x3FdC0JxS72+9VDI4uyZQTRxE0ODQCtdrcWa43ArnryxGfL0r0MeoUuziyYGuUVJWolaaeA+m1D5R9K6VJGDiA01rTR2iPpUNNOxUC01mmjLET2rGhI607CgGK3pqemt6adioFprNNFK1rTRYUatrZ5ZBHEhkkO+kbBV6a3Y7Ivuftk7Vd3vgyWFELTQanITSzGAGQgnlxs5Ic4B66c4pTw7xr4O41Mf7PNoWfPSNx5UufYDOlv4cN+yc2f6Zv8AQocYz8XDjPTPKlxn715eo1GWGSlwv+noYMGOUL7Ki54NLEPxV5e+ka9gx/hcZQ/81KyW7L1BHoex+h6Gn5fEV5HxG4+NRCIuHyztaI5kt5GjOUlCtnSTkj1GKDYXBxA1zCLdb2OSW3ktHZlZlTWIZYJGIDMuMYbGSB64mOvmvkkOWjj6YpirHw/ZCS6iDAsA/M0jG5RSR12xnFSgtVmCGJ4pebELlEUi3n5OorrMTeXYqwOM9KsfD6CC6UvrU7py2Qq5Ztgo7H8xW2TVQyY2unRnDTzhNP0eiqNQ3HpscGvN/wBJnDZXvrUR6it4jcPlxk6YviIpGbbp5S2/oKvvFvjSWzC6bR35h0q7SIE1YG3lJP547+lcld+Kb+b5pxCD+xAgX/3Gy35V52PFPJ8Uds8kYfJi1r4BuBZ3sc7JCXe2toJp3CJ8Lbzs+rIyQCCMA46VcjiHDbe9W5hdnaO3FoILWEGLGolpNWApJz69u9c09grNqk1SP+/Kxlb82o4SuuGhf9T/AAc0tWv6UW0nicrJK9tDHAZ21PKV5k0hGcM51aQdzthgM1UXMryScyV2kkxo1sRsmc6VAAVRnfAAqWmjRWbN0FdsMWPFyl/s5ZZJ5OGKhakKsX4O4Hb86Xe0ZTgitFki+mQ8cl6AAUeO2J6dqLa2eo9eh3pqQaG26VMp80iow4tiyM6e2aZhv2AqUjK35bUuUrPiXaL5j0xpuJuelSW/bvSaiiKtGyP0G+Q6J1PXOa3SoFbqdiK3M7R6C5phlpaYV5SPQYpPJkYqpkhOrfp6VbE1qWJSK2jLaZtWUM8YwcClkut9xtVtdWeehqkuYtLV2YmpcHLkuPIaXDbjatxRgDJX+WTSyPiireGtHF9IhSXbGo5VP7NL3kQI2G3rUTcjr3/rQmnNKMGnaKc01QqUrRFNEAiocmuhS+zBxF9NaxRila01VkNAiudj0O2Pb0p2x4zPCgRJNUYAURSqJ0CjYL5vPgemrFLaa3pqJwjP5KyoylH4st18Q2rymW7tmMzxNatLCGkRrZx5ldC+R37N9d8UvwXglvLPaheJiS2s5ObBaSIsUynORGWbSWAwP2emwpDTQ57RH+dQ31ANcU9En8XR1w1TXyRXcT8EXlpbyy6HLI72MSr+IDw+WGdS+EzgapV69DnNe2cKsBFBFF15McUYPX5EC5H5V5Pac2H/AEeeaL+FXLx/9N8irI/pJvLVdU8cdxEvzOgMMgHqQMr+QrknpskOWuDphnhLg7TxlaiW0kUqTpxKrDBw6HIOM59R964e24Sz+1Pf+LtncoYQlwkkqsqho1IyQcZKsTjvnFS4RPgYzv6GtdPKUYSaM80VKSTF/wD+fYHqMVt+FAVe8ylb1SV8vWtFnm3yT4opcHNmHc+1MQ3hXpTyWJA+tLzWBz65rp8kZcMw2Sjyh0cQXRk9fSq66lJ3xjNGj4ec7/kaNc2JbGO1ZR2RfBct0kVkUpXpW2YnrT1rwV3J6DHc9/YVZQeGhp8zHV7dBWkssImccU2UKCjvb4p0cGcNjGcH86Y/Vh+Yj7Unlj6Y1jfsq44SaaWxbHymrSyt8DJGPbFWsMQK9PzrGeeujWGGzmRaH0rKvpAAT5TWVPmZXjQb4ihNLQliPepPB6VyUje2AmmFQMy4rXwjE0WPh2OtXwLkWLitmNWXBAI+lFmsj2FRW3x1P2p39Cr7E04Onpt65pS74MB8pOKt5XxSrknvWscs/szljj9FI8HpUVhA+bpVs0BpjgPh74pi82Ph0dk5HeV0ODzR2jz+z1bYnynDbS1G1Gaw2yg5sB6Txf8AUT/GpRtHn/OxEf8AqJ/jS1/46vDFdXsbWiW9pcvbJYvEDJNHG8as+vOQfxUOw2z9M26eKnebimI4uXaWUF3ApiUlXks+diQ/tb9tq5v1Ujf9PEVaSPHzx/8AOv8AjS0rp+8n/Mv+NKTeNbktZoqW4+IsUu5Ctg923MMsqnTHEdQXCr9PvTvijxBc26wHkW4ie2E73bcOkdDcFjiGSMNqt106ckhjv09HHVNehS06fsBz1/eX8xTcFjI66kQsOmQM5+nrUOP8XuYls5YIuFvDfPawR4gkfE8qDU2ry/h6s421AdRnNF4nxUQ3TQXtrZyC34bJfyGGJkzKsrARxsTshGnqNiSat61+kQtKvbJjgs3+zb8qsrbwzn58/bArnOFz6ZbA3ljZfD8T8sXI5oliLKpTmamw2Q65x6n0waOz8aWz22Wsrdbn4iBFX8YRyWsjsjSIOZnUrqQd8bj3xnLVzf8AYuOmij0OXwsOzN/I1WeJfCsjWc4jRncxkKgGSWLDAHvVLf8AE4ouJNbvaW0SLcLCqTvdQyTQk4+IjnJ5WCein1G/WvUIeAwW5zDHpJ0ZI1OdCyocYyT71m9RNqmy1hgndHz7wOEi9hLYRVDBnbyqp5bjzHtvtXpVjFCzD+0Q5JACiRSSewG/rVZ+kXgQjuDNGGCSlmcGN0CybnYkAYP9c+tcVfMscRfSCQNge7HYD86UM0oR2ocsUZO2e1GxfoMH75piHhRxud/pivK7HjVuOESy/C27X1tNFA6uJCjpJIFWTSrg5wSNj1Ge+KtOG8atriZ0t+HwuU4dLdm3xJzxfxy8trUnV0z205OR64qfIytiPSV4QuN8k0AcLUHrnGRjrg+hry+y4+r290wtbFpre3W55PLuoJEZZEEsbwyN5wqsx1q3UDI32lP+kG3jNzyrG0MYjVrV3i1mW5Bt1ljZidwOcxwMbL70t7HtR6NLZEds/Y0P4Q9gfyNcRe+Kwl5Pbm24VGYGijzLbTnW7Rgtjko4ADZ642I670Pj3jNILq6iSx4a3w0qRJC0Lc+41EDEQRCpI75x1GM9Ke8Np3ywt6H8qmEb3FcX4l8Tx212Yf1dYxKEt3X4qLlGcyKrOI5lj5aaMlSWOMqfpXc3dj8OvMjH9n062jGDyRjJePGxjA3Kjp1Xby0bxbTUcbUXkn1rYlrfMzRYUYEFFUUMVKkBPWayoYrdACkb5opFAii3xTyQ02xIgiVqRcUdhS8r0hgi5oZIznO9RY56UFo29KpEsbZg1CazB6UDQRRVlxT66Ak0WKImqN+ZFjVsHjJwsiD1PZx2b7HYgqFpDQ+caKsd0UvGvAtjcyPI9rIrylnbl3OhTKwIM3LPl17k5xg9wcmjcZ8MWdy/MlhuOYY0hleO4WIzIgAAmCsA2wHYdB6DFg9wO+9Ca5FCxg5iXE+B2cskcgiuoWhhS1j+HuFg0wIWIQaXz+0frQOI8Fsn0swvlcQm0eVLlBJNbliTHMxf8Qb9+2PQYsGcUld4NawwRb5M55WlwHu3sHitYuRcpHYyRTwKjQjDx/KHJkJYevc+tOXI4dNdtcy84yS2pspIijtHyHOplIRT5tyMhiKosVICtnpYemzFaiQ9wbw1w63milEt7N8Nq+HimE8sUGrYmNeUMfcnoO4FAfwVwswQQ6rv+yyvNHLyZeZ55OY0bHkYKasHGM7deuT2V1jrTMl6O1c8sDTo3WVNWJ3/AIYsJZWZ574wyTi8ez5U5hM+ckjMJdQfQMP6Y66bxVagFmkKKgJZ5IpolAyOrOgHXHeuZa7NUnjS6/yfOPVB/wDNal4WlZXkXRa+IvFNncuscUySsyXCiNVZizG3fRgafXFcNxDwm7aVaOVwpV/LFLpJx8pymT1NU3g7/wA0tv8Ai/uJK9nER9azUbLbo8qh8GbkGG4VHMetFjkUEIwIxlDj+fWvSJ/DnDHuLi4POVruF4JkWOZU85RmkXEeVfManIOM5ON6cKGl3kIqthO8Bw7wxYRl2ee6nZ7Z7APOJHMdqwIMaYiA79Tn+tKP4J4cIbWJVupEs5ZLhXARS7u6uyS8xV1KdCDygbKBmrJbmi/FClsDeVU/h2I3M88U/E4HuWDyCF7dFJAwNjk7ZPUnqaziHhGzm+K1rd6ryWG4LjkBoZYtWloTnbIdgc52NWvxFaNxRsHuKji3hiK4L65uIcucQi4izblJWiAxIA2eWxIydGNyeldFLdawqKpjgjCKkRxltAAUvgnYYGBnqMntSJuamJKeyhbh7mCsV6Ujam4sUNAEXNTU1uK2z3oi2pzUjMBrKmbQ1lAFfHeCiDiIqEliKjHZjvVcE8kmvqG11mhzWpB2oZjNNJBbGomorygCkC5FCM2aKCxmWeg82oZrYwKoRIuTUnsmIzn7VDnKKkLyjn0ANuHkdTQ2tFx1o7uzVpbIkdce1Wn9sloRa1z0JracNJ9quYbQAU0kIxT87XQvEn2UEfDR33ptLJcYwN6sXtlz7UMqo6VDyyfspY0ikvLHRuOn50niuheP7+1CayU9q3jn45MZYfopMVV+LYGPD7hsHSEGT2H4iiuluLDDADcHG1G/SREBwi5wMARx4A2/10dGXMlHj2GPFzz6PIvBh/ypa/f+5kr2548mvE/BAH62tfqf7iSvelUVwpnWyskgoZtquGgBpG4h0mrUiWhKSwBHWlHsiKsgaKiA09zQqsp1tWrXJarwx0F4xmjeG0reSe9bjhp8sPShuB22p7goyNBR4wBSYHoazS1KgLOOT3plLiqdNVSDtU7R2WpuPesqs5hrKNoWE/WNCa/FbrKvaiLYq94TQTOTWVlVQrI6iaIsOe9ZWUMaItHQXQ1lZQhMjinLeLNZWU30CHE2qYmrVZWZYZZPSom5xWVlJIdiss5NQRCa1WVXSJCqnvU+V6VlZSKDQR/TPrVH+kac/qu5B/cj/vo6ysqHyUjyzwS+OLWp9z/cPXu4at1lJAzYloczA1uspgK4xUkrKymIKTtSznesrKEDMMR/71sWvvWqyiwo20QqBasrKaJAvJWIc1lZViCaqysrKQH/2Q=="/>
          <p:cNvSpPr>
            <a:spLocks noChangeAspect="1" noChangeArrowheads="1"/>
          </p:cNvSpPr>
          <p:nvPr/>
        </p:nvSpPr>
        <p:spPr bwMode="auto">
          <a:xfrm>
            <a:off x="207442" y="-830262"/>
            <a:ext cx="34925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4" name="AutoShape 6" descr="data:image/jpeg;base64,/9j/4AAQSkZJRgABAQAAAQABAAD/2wCEAAkGBhMSEBUUEhQVFRISFA8PFBAVFBQQFBQPFBAVFBUQFBQXHCYeFxkkGRQUHy8gJScpLCwsFR8xNTAsNSYrLCkBCQoKDgwOGA8PGikgHCQsLCwsLSksKSksKSosKSkpKSkpLCwpLCwpKSkpLCkpLCwpKSkpKSksKSwsLCksKSwsKf/AABEIALcBEwMBIgACEQEDEQH/xAAcAAACAgMBAQAAAAAAAAAAAAADBAIFAAEGBwj/xABFEAACAQMCBAQEAgcDCgcBAAABAgMABBESIQUTMUEGIlFhFDJxgSORBxVCUmKhsSSz0SUzNENTcoKSk+EXNXOjsvDxFv/EABkBAAMBAQEAAAAAAAAAAAAAAAABAgMEBf/EACkRAAICAQQCAgEDBQAAAAAAAAABAhEDBBIhMRNBMlGRFCJSQmFxgbH/2gAMAwEAAhEDEQA/APUHelZTTDJQXStkZC5NQLVNhUQtUSYHqWuolKCsDZyT9qdIB1VqDW+aJEaJrqSxTk4oixVJ6LFQFEUirbLRhWNUjAdKE0lSkoLJVCJGWoF6mLesNvRwIE24oeg5olTjWquhDMNMA0KNaKFrNlmVgapBDUNO9IDJN6WdM0yRUMUCFtJrSigy8SLErCocjIMh2iQ+hYfMf4V+5Wk5hcRZkEolABaSKQLEuAMkxOo/DwOzahtuc70bgot1SoPkVnDb0TRRygMokRJArDDBWUMNQ7HBp5QDTsKK8KaIi060dLuKLCicYArUiA0vk1hzQBtY8UXnYpck1HBpiDmet0voNZRQrZYLvWzGKGtT5ooKBSQCgNFimGlFCeUU0IGq1JAKFJOPWl3uvSq2tissMitE1XNdVkd2aNjDcP0WMUok1GSepaKsbxQ3ND+IqDTVNDNNW0FBMlFt5aqhDNaxUWehGSpGT5AoiQUATURZqAGkiohSlknpTj/HVtbd52V3CafIgBYlmCgbnAGSN6kZZMahiuT4T44llKmSymhicMRKzrgBSRnSwUnf0/pSvHfFbct2B0RxrrbGNZXUEGB7swH3pWFHQcV8RRw+UeeT9xe3+8e1UPEfFCASLPnVFbm6e3QMq6dShFdycsWLqNI265BrjOMX5eCZom/DU8OUN0YvOjSurEHoMBcfWrpvD7rdXL38uqKa3W3MwxFqmZ0cRQRjLHTo22JOOh3FKx0KS2UzXHDZTM7Tzss5hU6YobUBHxGg+VQpKkn5t67Djp5rx2g/1+Xmx2s4yNY9tbFY/o7elVfA/DvKB5CNArAK1xLiW7dB0VVI0QL9QT6qDvV9Y2ccIOhcFt3kYl5Hb955GyzH6nbtimoiciyXAoiT0gz+9TjkrSiLLMtkVEIDSfOxWhc0qHY01sKwRCg8/wB63zR60ASkWgl62ZfesDe9AjM1qpYHrWqAN86lZ2Oc5rYnFK3Fx6Gt4x5M2yclyRVTPfuWxvTurVSN15a3glZnJsWeSRm+Ygf1NFS4YDc0m91nb3ot0GUDAyP6Gt3H0YqXsO18e9Ti4lgZ/wDuKrdTkdBSs7MKaxJ8B5GuTpP10nrTkN4G6HNclYLkHO9WFg+g4yOpNZzwxXRpDK32dMktSmkFVkc+T1rV1eYrl8fJvu4HuZUopd6q1uN6eiahxoExx7kAZJwBkknYADqSewoNtcSSgvFC7xbYkBVdf8UauQWX+Lv2z1pHikLEI4Tm8l1la3OCsyAEGPB2LDOpc7alXNI/pE4qyG0vLRifiIbmyR1JUkzophYd9QYsQOoI9a55ujWKsvxcqDhjobYaZPwmz6BXwT9qYWuGHjO55U8NwiTiwt5BcCVTl7pb4wqwkXBGYyDn2+tXPDbi3mnihs53WSW3FzpDLc26kbPC2TqVgR6flU7x7ToifStfEYK5O2tBn/iqot+ISnWAqXAjYxu9s4kKOCQQ8fzKcg+nQ01w/iSPIuHCkMCQ/kIx6g07TQqZ0XEeFxTx6nXUUZ2UnIIzsQe+Pb2FeaeJfDjNxGBwoFsURbltlQRwTiUKxO250gDvg+9dx4n8XC1xHy3LSEhXKNoJJGApHzHcVQtw/mNquH1ekYOEH5df5fepUW+im6Oe4HwxYomgtoxcky84zSoFhR1GlMA/MVHrvkk4rp7Dhjq/Mnk5swUoraEURqTllTAzuQMnvinoWUABQABsABgAewomsVajRDlZJGxUJTms11E1VCFXNDEhzTWAaiYKokCZ6nHJUltBRY7QdaVoYZEBFE+EFaRRTCSCpsYqbUetR+H96cZAaiYRRYUJaTWqd5IrKLCihZ8+xpSZm7b03LcAUpJcjtXfG/o5Zf5FkLk43wP60CS0Y9T7/wDanRIDUuYAK03NdGe1PsqRa+fGNuuatEOkYPQ7ZO9bjK9aUvuJjOF3oblN1Q0lBWRmgKnPUH07UOWEEbmoidj3oLzkdcVokyHJG8dht70GHytk9fzofM33rbXGe3SttrM9yLVLwgZAzU5iWAJODSFrOB171ua7Oax2c8Gu/geZyBnrRbTiJ0nHbpmq6LiOcDBpyEjHX61EoV2iozvpljFenoe9Ah4y9uWEYV43fnGGRSyCQnLNGwOUyw1HZhqJIAJNLWMQnuZIpGKoixyJGhKmaNtmZ3znCuCpVcdVyTnFQvWijuZIAFt1jtxdB+sLRghHDx/skHPmUjPfPfhlPHuqSOpRlVpjsvEeHTx3Kzq1pJeCNJpU1y6yrag4bQVU565UZ9+tMp4cHPF1wx7aRo7GS1CIyIz3JBCTvp8vpnOD5aoZTpUBgPPgq4IeOQescg2Ye2x9qTCRFslBq7OpKMD/ALy4NU9KprdjfBP6ja6mWPhvwnLb3CWt5DiC9txE7xyu2bqGU3CPI645cg1Fdjg6Rgnerb9F3D5Jleaad5kjmngWGULKQ0bIY5VmbzgjJGM439qWs+I3kYzDdOV/2dwBcL9NRw4/Om7b9IBs1JuLREiZi7zWpAXWcZdo2wQTgbk74rllilHtG6mn0dN43s1ls5FbIKDmo2kkB0BI8w6Z3H3rzbgfFZjLyyBKxVnVAypKVU7lQ3z4HUDeu4H6TOGzx6RcAGTKhXSRAc7FSxXT/OvK/EyyxSiS3B1Rm5iGkFvwZomjzt20nY+4NQpOPRTSfZ6DDxJNWliY3/clUwt9tWx/OrFQa4KymuIJJbIPqi4fbcRudwskcivAskBKMCCA7gj6mrPgnii3Y26LHIkklvNPOU1wqkkMJlzHFIDG6uFbBHtWnkfsnZ9HWmhynaqvh3H4511I+2jnYmRrRuVqCawz5icamUZDgZNNXM5XGsFM9CwwD9H+VvsTWkWmQ00alcgbUJ7o7epP0rJZaxrfOM/Wt1XszZYw5xvUxIKTjnxRkcGsXEtMbBFZroGutq1RRQystEV6BzBWviKVBY4DWUuLisoodnI3EgY96ULYqTn0obGvaSo8puyaSe9blnBGKWaoE09gt5IZ7GgsCDU6g5q0iLI840N8miAitE+lUgBjaokUXrUSlUKiOelHMuwx96FoqSLUtIFYVJgMkjftUlfIpVqkr4pbR7g9zdmJ450BLwtnSOrwtgSxfdcEfxIta8a2bXrQS2Z5iMDaTMm5RWlRlEi/Mm+rORtjehM+aEIyH1ozJINhKh0tj0J6MP4WBHtXHn0fk/dF8nVi1Ozh9AeH8UmheW2GGhsIL/XE4DJKEncxFh2+dNxjoauZWiKW7IAvPi56xasyAbFgJMecDON99u1KC8RlnE6BZLmJoHvYkY7EbNNAD16ZZM5xuBigr4cFvLaPFlke1vS8qM0kBm+Dfzxsdl1bn3x7V5jWTC65R3Jwyr7LI3DBfLuO/Yj6jtSHHOIn4WZR0Mbg/daS4JesttzZXciOAT4aNllK81Y9Ub/LNH5uuQwIwQetWnEeHCaJ1BVWkjyr5/DYOmpWOPlyCDkflXVDVRlFqa5+zCWCSacGcX4bwbi3yARrlBBGQfI3UV2n6kiz5cxnrmNin8un8q5+08IXlu8EkkDcoFnMqkSIFZW0kshOkH3x1roI7kg9qekxKcHa9i1GRwki7tL2ZEMbcm4RozAwmQxSmEjBi50fVceq0WSKCTkExTQG1huLWNFaK5j5c8DRZyWEjacg9j9e1K84I9DQReMBjO1aPRJ9cEfqmuycHBWWxuLWFopWeDQgS4mheSQTxsNVnPhQ5UN509Mb5qE7XNhHPGJDC5u+HKsaIsEJgkhkDSIJSYxqOA4PlDJv7Lvvsdx6HcflTEHEJUXSrtoPWM4kjPtypAyfyqJaCS+LKjrF7R2djwgtaLKy4mBdj5Ei1IGI/wA3E7x5xvqU+b2ziq6S9HrVba+JJI7doI44Y0bUcxJycFjlyFB05O/QDrSaTZq8Onml+8WTPFv9pdpdCpHiKrVPqOOtZFas+9a+KPsz8svRfRcQzRxdVW23DDirOz4d61zTUF0dEXJ9hA+aKBmmUsgBtR4raudyRrQqIDWVZiEVlRvK2nnTUJqbFsxyQNh1NLste4meQ0BaoGisKgRVEMEaiRRSKjiqECIrWKIRWsUwB4rKnisxTGQrWKnpremgTB4rMVPTWaaBEMVvFTC1vFAEMVO3uZYv83IdJBBicl4yp6rpbIAreKzFZ5McciqSLhklB3Ei1sjwTQxMbczRlRbsxa15utGDoTkw/KRgZXftirvwHwIpxC5ilXVEIrZYiw1K1vrkZAD0OnUU2/dqnK09w/xJJaYZcsuR5Nj19j/+15OfRuC3R5R6WLUqfEuGeh+LDi2mABxoxkDIGx643ryrFen8TvGeydp0MDSKq6WIfDFds6c6QScYO9cRDwRipYKxRQS0rYt4VA6lnfsPtVaTPDFGW4nU4pZJLaU+KOLJttWEB7v5fyX5j9gaevbiG2jdnk1lIIrrl2gG8U0qxxn4l/UtnbOwJ+r3Dr+CXiPwtk0QU2skpvFAuJkugezvlTpypwBvnr6XPX/wX5Jho/5P8CUPhO5bqqxrkLzJXESkk4GAfMc9vLvW+NeEri2XWcSxgZd41YGM99SEklP4h07gDejeDoLm6vyl+4kbhGpV78y4ldtM7HuVVdjsdl75rr/F/iH4WDyYM8pMcKncagMtKw/cQbn18o6sKxWszSkq/Bq9NjUXZ5mm+CNwdwRuCPUGrGwsCzDOw9aTs4wgA3OMkk7lmJyWPuSSfvVpFenG21enNyrg4IKN8jY4Iuc529KtIYFG3pVGeKsNtqiOJtXLLHkl2zpWSEejqYkApmNlFUHDJiwyTVsiD1rknDa6Z0xnatDyTLRRIKr1i962z471ltLsf54rKq/ivpWVXjZO9B/g104qnv8Ahae4x3FdC0JxS72+9VDI4uyZQTRxE0ODQCtdrcWa43ArnryxGfL0r0MeoUuziyYGuUVJWolaaeA+m1D5R9K6VJGDiA01rTR2iPpUNNOxUC01mmjLET2rGhI607CgGK3pqemt6adioFprNNFK1rTRYUatrZ5ZBHEhkkO+kbBV6a3Y7Ivuftk7Vd3vgyWFELTQanITSzGAGQgnlxs5Ic4B66c4pTw7xr4O41Mf7PNoWfPSNx5UufYDOlv4cN+yc2f6Zv8AQocYz8XDjPTPKlxn715eo1GWGSlwv+noYMGOUL7Ki54NLEPxV5e+ka9gx/hcZQ/81KyW7L1BHoex+h6Gn5fEV5HxG4+NRCIuHyztaI5kt5GjOUlCtnSTkj1GKDYXBxA1zCLdb2OSW3ktHZlZlTWIZYJGIDMuMYbGSB64mOvmvkkOWjj6YpirHw/ZCS6iDAsA/M0jG5RSR12xnFSgtVmCGJ4pebELlEUi3n5OorrMTeXYqwOM9KsfD6CC6UvrU7py2Qq5Ztgo7H8xW2TVQyY2unRnDTzhNP0eiqNQ3HpscGvN/wBJnDZXvrUR6it4jcPlxk6YviIpGbbp5S2/oKvvFvjSWzC6bR35h0q7SIE1YG3lJP547+lcld+Kb+b5pxCD+xAgX/3Gy35V52PFPJ8Uds8kYfJi1r4BuBZ3sc7JCXe2toJp3CJ8Lbzs+rIyQCCMA46VcjiHDbe9W5hdnaO3FoILWEGLGolpNWApJz69u9c09grNqk1SP+/Kxlb82o4SuuGhf9T/AAc0tWv6UW0nicrJK9tDHAZ21PKV5k0hGcM51aQdzthgM1UXMryScyV2kkxo1sRsmc6VAAVRnfAAqWmjRWbN0FdsMWPFyl/s5ZZJ5OGKhakKsX4O4Hb86Xe0ZTgitFki+mQ8cl6AAUeO2J6dqLa2eo9eh3pqQaG26VMp80iow4tiyM6e2aZhv2AqUjK35bUuUrPiXaL5j0xpuJuelSW/bvSaiiKtGyP0G+Q6J1PXOa3SoFbqdiK3M7R6C5phlpaYV5SPQYpPJkYqpkhOrfp6VbE1qWJSK2jLaZtWUM8YwcClkut9xtVtdWeehqkuYtLV2YmpcHLkuPIaXDbjatxRgDJX+WTSyPiireGtHF9IhSXbGo5VP7NL3kQI2G3rUTcjr3/rQmnNKMGnaKc01QqUrRFNEAiocmuhS+zBxF9NaxRila01VkNAiudj0O2Pb0p2x4zPCgRJNUYAURSqJ0CjYL5vPgemrFLaa3pqJwjP5KyoylH4st18Q2rymW7tmMzxNatLCGkRrZx5ldC+R37N9d8UvwXglvLPaheJiS2s5ObBaSIsUynORGWbSWAwP2emwpDTQ57RH+dQ31ANcU9En8XR1w1TXyRXcT8EXlpbyy6HLI72MSr+IDw+WGdS+EzgapV69DnNe2cKsBFBFF15McUYPX5EC5H5V5Pac2H/AEeeaL+FXLx/9N8irI/pJvLVdU8cdxEvzOgMMgHqQMr+QrknpskOWuDphnhLg7TxlaiW0kUqTpxKrDBw6HIOM59R964e24Sz+1Pf+LtncoYQlwkkqsqho1IyQcZKsTjvnFS4RPgYzv6GtdPKUYSaM80VKSTF/wD+fYHqMVt+FAVe8ylb1SV8vWtFnm3yT4opcHNmHc+1MQ3hXpTyWJA+tLzWBz65rp8kZcMw2Sjyh0cQXRk9fSq66lJ3xjNGj4ec7/kaNc2JbGO1ZR2RfBct0kVkUpXpW2YnrT1rwV3J6DHc9/YVZQeGhp8zHV7dBWkssImccU2UKCjvb4p0cGcNjGcH86Y/Vh+Yj7Unlj6Y1jfsq44SaaWxbHymrSyt8DJGPbFWsMQK9PzrGeeujWGGzmRaH0rKvpAAT5TWVPmZXjQb4ihNLQliPepPB6VyUje2AmmFQMy4rXwjE0WPh2OtXwLkWLitmNWXBAI+lFmsj2FRW3x1P2p39Cr7E04Onpt65pS74MB8pOKt5XxSrknvWscs/szljj9FI8HpUVhA+bpVs0BpjgPh74pi82Ph0dk5HeV0ODzR2jz+z1bYnynDbS1G1Gaw2yg5sB6Txf8AUT/GpRtHn/OxEf8AqJ/jS1/46vDFdXsbWiW9pcvbJYvEDJNHG8as+vOQfxUOw2z9M26eKnebimI4uXaWUF3ApiUlXks+diQ/tb9tq5v1Ujf9PEVaSPHzx/8AOv8AjS0rp+8n/Mv+NKTeNbktZoqW4+IsUu5Ctg923MMsqnTHEdQXCr9PvTvijxBc26wHkW4ie2E73bcOkdDcFjiGSMNqt106ckhjv09HHVNehS06fsBz1/eX8xTcFjI66kQsOmQM5+nrUOP8XuYls5YIuFvDfPawR4gkfE8qDU2ry/h6s421AdRnNF4nxUQ3TQXtrZyC34bJfyGGJkzKsrARxsTshGnqNiSat61+kQtKvbJjgs3+zb8qsrbwzn58/bArnOFz6ZbA3ljZfD8T8sXI5oliLKpTmamw2Q65x6n0waOz8aWz22Wsrdbn4iBFX8YRyWsjsjSIOZnUrqQd8bj3xnLVzf8AYuOmij0OXwsOzN/I1WeJfCsjWc4jRncxkKgGSWLDAHvVLf8AE4ouJNbvaW0SLcLCqTvdQyTQk4+IjnJ5WCein1G/WvUIeAwW5zDHpJ0ZI1OdCyocYyT71m9RNqmy1hgndHz7wOEi9hLYRVDBnbyqp5bjzHtvtXpVjFCzD+0Q5JACiRSSewG/rVZ+kXgQjuDNGGCSlmcGN0CybnYkAYP9c+tcVfMscRfSCQNge7HYD86UM0oR2ocsUZO2e1GxfoMH75piHhRxud/pivK7HjVuOESy/C27X1tNFA6uJCjpJIFWTSrg5wSNj1Ge+KtOG8atriZ0t+HwuU4dLdm3xJzxfxy8trUnV0z205OR64qfIytiPSV4QuN8k0AcLUHrnGRjrg+hry+y4+r290wtbFpre3W55PLuoJEZZEEsbwyN5wqsx1q3UDI32lP+kG3jNzyrG0MYjVrV3i1mW5Bt1ljZidwOcxwMbL70t7HtR6NLZEds/Y0P4Q9gfyNcRe+Kwl5Pbm24VGYGijzLbTnW7Rgtjko4ADZ642I670Pj3jNILq6iSx4a3w0qRJC0Lc+41EDEQRCpI75x1GM9Ke8Np3ywt6H8qmEb3FcX4l8Tx212Yf1dYxKEt3X4qLlGcyKrOI5lj5aaMlSWOMqfpXc3dj8OvMjH9n062jGDyRjJePGxjA3Kjp1Xby0bxbTUcbUXkn1rYlrfMzRYUYEFFUUMVKkBPWayoYrdACkb5opFAii3xTyQ02xIgiVqRcUdhS8r0hgi5oZIznO9RY56UFo29KpEsbZg1CazB6UDQRRVlxT66Ak0WKImqN+ZFjVsHjJwsiD1PZx2b7HYgqFpDQ+caKsd0UvGvAtjcyPI9rIrylnbl3OhTKwIM3LPl17k5xg9wcmjcZ8MWdy/MlhuOYY0hleO4WIzIgAAmCsA2wHYdB6DFg9wO+9Ca5FCxg5iXE+B2cskcgiuoWhhS1j+HuFg0wIWIQaXz+0frQOI8Fsn0swvlcQm0eVLlBJNbliTHMxf8Qb9+2PQYsGcUld4NawwRb5M55WlwHu3sHitYuRcpHYyRTwKjQjDx/KHJkJYevc+tOXI4dNdtcy84yS2pspIijtHyHOplIRT5tyMhiKosVICtnpYemzFaiQ9wbw1w63milEt7N8Nq+HimE8sUGrYmNeUMfcnoO4FAfwVwswQQ6rv+yyvNHLyZeZ55OY0bHkYKasHGM7deuT2V1jrTMl6O1c8sDTo3WVNWJ3/AIYsJZWZ574wyTi8ez5U5hM+ckjMJdQfQMP6Y66bxVagFmkKKgJZ5IpolAyOrOgHXHeuZa7NUnjS6/yfOPVB/wDNal4WlZXkXRa+IvFNncuscUySsyXCiNVZizG3fRgafXFcNxDwm7aVaOVwpV/LFLpJx8pymT1NU3g7/wA0tv8Ai/uJK9nER9azUbLbo8qh8GbkGG4VHMetFjkUEIwIxlDj+fWvSJ/DnDHuLi4POVruF4JkWOZU85RmkXEeVfManIOM5ON6cKGl3kIqthO8Bw7wxYRl2ee6nZ7Z7APOJHMdqwIMaYiA79Tn+tKP4J4cIbWJVupEs5ZLhXARS7u6uyS8xV1KdCDygbKBmrJbmi/FClsDeVU/h2I3M88U/E4HuWDyCF7dFJAwNjk7ZPUnqaziHhGzm+K1rd6ryWG4LjkBoZYtWloTnbIdgc52NWvxFaNxRsHuKji3hiK4L65uIcucQi4izblJWiAxIA2eWxIydGNyeldFLdawqKpjgjCKkRxltAAUvgnYYGBnqMntSJuamJKeyhbh7mCsV6Ujam4sUNAEXNTU1uK2z3oi2pzUjMBrKmbQ1lAFfHeCiDiIqEliKjHZjvVcE8kmvqG11mhzWpB2oZjNNJBbGomorygCkC5FCM2aKCxmWeg82oZrYwKoRIuTUnsmIzn7VDnKKkLyjn0ANuHkdTQ2tFx1o7uzVpbIkdce1Wn9sloRa1z0JracNJ9quYbQAU0kIxT87XQvEn2UEfDR33ptLJcYwN6sXtlz7UMqo6VDyyfspY0ikvLHRuOn50niuheP7+1CayU9q3jn45MZYfopMVV+LYGPD7hsHSEGT2H4iiuluLDDADcHG1G/SREBwi5wMARx4A2/10dGXMlHj2GPFzz6PIvBh/ypa/f+5kr2548mvE/BAH62tfqf7iSvelUVwpnWyskgoZtquGgBpG4h0mrUiWhKSwBHWlHsiKsgaKiA09zQqsp1tWrXJarwx0F4xmjeG0reSe9bjhp8sPShuB22p7goyNBR4wBSYHoazS1KgLOOT3plLiqdNVSDtU7R2WpuPesqs5hrKNoWE/WNCa/FbrKvaiLYq94TQTOTWVlVQrI6iaIsOe9ZWUMaItHQXQ1lZQhMjinLeLNZWU30CHE2qYmrVZWZYZZPSom5xWVlJIdiss5NQRCa1WVXSJCqnvU+V6VlZSKDQR/TPrVH+kac/qu5B/cj/vo6ysqHyUjyzwS+OLWp9z/cPXu4at1lJAzYloczA1uspgK4xUkrKymIKTtSznesrKEDMMR/71sWvvWqyiwo20QqBasrKaJAvJWIc1lZViCaqysrKQH/2Q=="/>
          <p:cNvSpPr>
            <a:spLocks noChangeAspect="1" noChangeArrowheads="1"/>
          </p:cNvSpPr>
          <p:nvPr/>
        </p:nvSpPr>
        <p:spPr bwMode="auto">
          <a:xfrm>
            <a:off x="410658" y="-677862"/>
            <a:ext cx="34925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prstClr val="black"/>
              </a:solidFill>
              <a:latin typeface="Trebuchet MS" pitchFamily="34" charset="0"/>
            </a:endParaRPr>
          </a:p>
        </p:txBody>
      </p:sp>
      <p:pic>
        <p:nvPicPr>
          <p:cNvPr id="5128" name="Picture 8" descr="http://www.atek.dk/Support/images/iStock_000007274585Large.gif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24" y="1264920"/>
            <a:ext cx="10439529" cy="521208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8095" y="333896"/>
            <a:ext cx="4309193" cy="2451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333" dirty="0">
                <a:solidFill>
                  <a:srgbClr val="A50021"/>
                </a:solidFill>
                <a:latin typeface="Segoe Script" pitchFamily="34" charset="0"/>
              </a:rPr>
              <a:t>P</a:t>
            </a:r>
            <a:r>
              <a:rPr lang="en-US" sz="8800" dirty="0">
                <a:solidFill>
                  <a:srgbClr val="A50021"/>
                </a:solidFill>
                <a:latin typeface="Segoe Script" pitchFamily="34" charset="0"/>
              </a:rPr>
              <a:t>robe</a:t>
            </a:r>
            <a:endParaRPr lang="en-US" sz="7200" dirty="0">
              <a:solidFill>
                <a:srgbClr val="A50021"/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03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hrbs.com.au/media/13503/istock_000012676792medium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8" y="3048000"/>
            <a:ext cx="5715273" cy="356616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coacheszoeken.nl/upload/leven_in_balans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762013"/>
            <a:ext cx="5715000" cy="356235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83048" y="3124200"/>
            <a:ext cx="4557658" cy="2451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333" dirty="0">
                <a:solidFill>
                  <a:srgbClr val="A50021"/>
                </a:solidFill>
                <a:latin typeface="Segoe Script" pitchFamily="34" charset="0"/>
              </a:rPr>
              <a:t>A</a:t>
            </a:r>
            <a:r>
              <a:rPr lang="en-US" sz="8800" dirty="0">
                <a:solidFill>
                  <a:srgbClr val="A50021"/>
                </a:solidFill>
                <a:latin typeface="Segoe Script" pitchFamily="34" charset="0"/>
              </a:rPr>
              <a:t>pply</a:t>
            </a:r>
            <a:endParaRPr lang="en-US" sz="7200" dirty="0">
              <a:solidFill>
                <a:srgbClr val="A50021"/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85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coustic-branding.com/wp-content/uploads/2247_convi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25" y="1447800"/>
            <a:ext cx="7807564" cy="41148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0670" y="2819400"/>
            <a:ext cx="6830716" cy="2451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15333" dirty="0">
                <a:solidFill>
                  <a:srgbClr val="A50021"/>
                </a:solidFill>
                <a:latin typeface="Segoe Script" pitchFamily="34" charset="0"/>
              </a:rPr>
              <a:t>C</a:t>
            </a:r>
            <a:r>
              <a:rPr lang="en-US" sz="8800" dirty="0">
                <a:solidFill>
                  <a:srgbClr val="A50021"/>
                </a:solidFill>
                <a:latin typeface="Segoe Script" pitchFamily="34" charset="0"/>
              </a:rPr>
              <a:t>onvince</a:t>
            </a:r>
            <a:endParaRPr lang="en-US" sz="7200" dirty="0">
              <a:solidFill>
                <a:srgbClr val="A50021"/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18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2.trrsf.com.br/image/fget/cf/619/464/img.terra.com.br/i/2012/01/24/2195392-5649-rec.jp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211" y="838200"/>
            <a:ext cx="6831196" cy="384048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53" y="4324460"/>
            <a:ext cx="5489003" cy="2451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15333" dirty="0">
                <a:solidFill>
                  <a:srgbClr val="A50021"/>
                </a:solidFill>
                <a:latin typeface="Segoe Script" pitchFamily="34" charset="0"/>
              </a:rPr>
              <a:t>T</a:t>
            </a:r>
            <a:r>
              <a:rPr lang="en-US" sz="8800" dirty="0">
                <a:solidFill>
                  <a:srgbClr val="A50021"/>
                </a:solidFill>
                <a:latin typeface="Segoe Script" pitchFamily="34" charset="0"/>
              </a:rPr>
              <a:t>ie-up</a:t>
            </a:r>
            <a:endParaRPr lang="en-US" sz="7200" dirty="0">
              <a:solidFill>
                <a:srgbClr val="A50021"/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50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647</Words>
  <Application>Microsoft Office PowerPoint</Application>
  <PresentationFormat>Widescreen</PresentationFormat>
  <Paragraphs>162</Paragraphs>
  <Slides>33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Avenir Book</vt:lpstr>
      <vt:lpstr>Arial</vt:lpstr>
      <vt:lpstr>Calibri</vt:lpstr>
      <vt:lpstr>Calibri Light</vt:lpstr>
      <vt:lpstr>Constantia</vt:lpstr>
      <vt:lpstr>Segoe Print</vt:lpstr>
      <vt:lpstr>Segoe Script</vt:lpstr>
      <vt:lpstr>Segoe UI Light</vt:lpstr>
      <vt:lpstr>Trebuchet MS</vt:lpstr>
      <vt:lpstr>31_Office Theme</vt:lpstr>
      <vt:lpstr>32_Office Theme</vt:lpstr>
      <vt:lpstr>34_Office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Ultimate Aloe® Juice</vt:lpstr>
      <vt:lpstr>The Market</vt:lpstr>
      <vt:lpstr>Ultimate Aloe® Juice Benefits</vt:lpstr>
      <vt:lpstr>PowerPoint Presentation</vt:lpstr>
      <vt:lpstr>Ultimate Aloe® Juice</vt:lpstr>
      <vt:lpstr>PowerPoint Presentation</vt:lpstr>
      <vt:lpstr>PowerPoint Presentation</vt:lpstr>
      <vt:lpstr>Sharing Stories</vt:lpstr>
      <vt:lpstr>PowerPoint Presentation</vt:lpstr>
      <vt:lpstr>PowerPoint Presentation</vt:lpstr>
      <vt:lpstr>PowerPoint Presentation</vt:lpstr>
      <vt:lpstr>  Champion of Ultimate Aloe Vera</vt:lpstr>
      <vt:lpstr>It’s finally here in Singapore!</vt:lpstr>
      <vt:lpstr>PowerPoint Presentation</vt:lpstr>
      <vt:lpstr>PowerPoint Presentation</vt:lpstr>
      <vt:lpstr>TLS™ Journal</vt:lpstr>
      <vt:lpstr>SNAP™ Essentials Kit</vt:lpstr>
      <vt:lpstr>SNAP™ Essentials Kit</vt:lpstr>
      <vt:lpstr>The Market</vt:lpstr>
      <vt:lpstr>Snap™ Essentials Kit Benefits</vt:lpstr>
      <vt:lpstr>Snap™ Essentials Kit  DEMONSTRATION</vt:lpstr>
      <vt:lpstr>SNAP™ Essentials Refills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Vivian Gan</dc:creator>
  <cp:lastModifiedBy>Vivian Gan</cp:lastModifiedBy>
  <cp:revision>1</cp:revision>
  <dcterms:created xsi:type="dcterms:W3CDTF">2017-04-24T09:22:44Z</dcterms:created>
  <dcterms:modified xsi:type="dcterms:W3CDTF">2017-04-24T09:23:19Z</dcterms:modified>
</cp:coreProperties>
</file>